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71" r:id="rId6"/>
    <p:sldId id="261" r:id="rId7"/>
    <p:sldId id="268" r:id="rId8"/>
    <p:sldId id="269" r:id="rId9"/>
    <p:sldId id="270" r:id="rId10"/>
    <p:sldId id="263" r:id="rId11"/>
    <p:sldId id="265" r:id="rId12"/>
    <p:sldId id="273" r:id="rId13"/>
    <p:sldId id="275" r:id="rId14"/>
    <p:sldId id="276" r:id="rId15"/>
    <p:sldId id="277" r:id="rId16"/>
    <p:sldId id="278" r:id="rId17"/>
  </p:sldIdLst>
  <p:sldSz cx="9144000" cy="6858000" type="screen4x3"/>
  <p:notesSz cx="6888163" cy="10020300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6600"/>
    <a:srgbClr val="800080"/>
    <a:srgbClr val="00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636" y="-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1.png"/><Relationship Id="rId1" Type="http://schemas.openxmlformats.org/officeDocument/2006/relationships/image" Target="../media/image9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06F5D4-A7E9-460D-A4C1-9CB016B21CE9}" type="doc">
      <dgm:prSet loTypeId="urn:microsoft.com/office/officeart/2005/8/layout/radial1" loCatId="cycle" qsTypeId="urn:microsoft.com/office/officeart/2005/8/quickstyle/3d1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6D656FBB-2A86-4EE7-8523-DD5AE2F1DEBD}">
      <dgm:prSet phldrT="[Текст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ru-RU" sz="1600" dirty="0" smtClean="0"/>
            <a:t>Направления</a:t>
          </a:r>
        </a:p>
        <a:p>
          <a:r>
            <a:rPr lang="ru-RU" sz="1600" dirty="0" smtClean="0"/>
            <a:t>работы </a:t>
          </a:r>
          <a:endParaRPr lang="ru-RU" sz="1600" dirty="0"/>
        </a:p>
      </dgm:t>
    </dgm:pt>
    <dgm:pt modelId="{0C34E65C-739C-4CD1-BAF4-BB27B46EA84B}" type="parTrans" cxnId="{0DA9E6D0-D801-4911-BAC9-DF5E3EE620D3}">
      <dgm:prSet/>
      <dgm:spPr/>
      <dgm:t>
        <a:bodyPr/>
        <a:lstStyle/>
        <a:p>
          <a:endParaRPr lang="ru-RU"/>
        </a:p>
      </dgm:t>
    </dgm:pt>
    <dgm:pt modelId="{0594FD53-CF55-470B-8678-487E14EB850B}" type="sibTrans" cxnId="{0DA9E6D0-D801-4911-BAC9-DF5E3EE620D3}">
      <dgm:prSet/>
      <dgm:spPr/>
      <dgm:t>
        <a:bodyPr/>
        <a:lstStyle/>
        <a:p>
          <a:endParaRPr lang="ru-RU"/>
        </a:p>
      </dgm:t>
    </dgm:pt>
    <dgm:pt modelId="{51628372-E390-45A9-9E3A-B304378B11A7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sz="1400" b="1" dirty="0" smtClean="0">
              <a:solidFill>
                <a:schemeClr val="tx2"/>
              </a:solidFill>
            </a:rPr>
            <a:t>диагностическое</a:t>
          </a:r>
          <a:endParaRPr lang="ru-RU" sz="1400" b="1" dirty="0">
            <a:solidFill>
              <a:schemeClr val="tx2"/>
            </a:solidFill>
          </a:endParaRPr>
        </a:p>
      </dgm:t>
    </dgm:pt>
    <dgm:pt modelId="{B7C985A7-15E8-44A1-9188-2A05EDA148BE}" type="parTrans" cxnId="{9E1009C5-EEC3-442C-8ED7-0D010F4F116A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ru-RU"/>
        </a:p>
      </dgm:t>
    </dgm:pt>
    <dgm:pt modelId="{FF541E8D-3EE1-4A8E-8054-072873F73CDD}" type="sibTrans" cxnId="{9E1009C5-EEC3-442C-8ED7-0D010F4F116A}">
      <dgm:prSet/>
      <dgm:spPr/>
      <dgm:t>
        <a:bodyPr/>
        <a:lstStyle/>
        <a:p>
          <a:endParaRPr lang="ru-RU"/>
        </a:p>
      </dgm:t>
    </dgm:pt>
    <dgm:pt modelId="{E56C8CC4-46B5-451F-A7CB-096613DDE53A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sz="1400" dirty="0" smtClean="0">
              <a:solidFill>
                <a:srgbClr val="002060"/>
              </a:solidFill>
            </a:rPr>
            <a:t>Коррекционно-развивающее</a:t>
          </a:r>
          <a:endParaRPr lang="ru-RU" sz="1400" dirty="0">
            <a:solidFill>
              <a:srgbClr val="002060"/>
            </a:solidFill>
          </a:endParaRPr>
        </a:p>
      </dgm:t>
    </dgm:pt>
    <dgm:pt modelId="{2FD798BB-22DC-454F-B917-2E59AA983420}" type="parTrans" cxnId="{6B443DE8-A478-40E4-AF11-AAACC6ED40A2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ru-RU"/>
        </a:p>
      </dgm:t>
    </dgm:pt>
    <dgm:pt modelId="{9D0B3B13-54A4-45B0-8045-289753FDCCB5}" type="sibTrans" cxnId="{6B443DE8-A478-40E4-AF11-AAACC6ED40A2}">
      <dgm:prSet/>
      <dgm:spPr/>
      <dgm:t>
        <a:bodyPr/>
        <a:lstStyle/>
        <a:p>
          <a:endParaRPr lang="ru-RU"/>
        </a:p>
      </dgm:t>
    </dgm:pt>
    <dgm:pt modelId="{E17D7106-1C08-450A-B352-834B69652E8C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консультативное</a:t>
          </a:r>
          <a:endParaRPr lang="ru-RU" dirty="0">
            <a:solidFill>
              <a:srgbClr val="002060"/>
            </a:solidFill>
          </a:endParaRPr>
        </a:p>
      </dgm:t>
    </dgm:pt>
    <dgm:pt modelId="{AC69655A-7F10-4AAD-9826-EE6C40B6E4F8}" type="parTrans" cxnId="{CB918C44-8927-489F-8B95-038785F14073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ru-RU"/>
        </a:p>
      </dgm:t>
    </dgm:pt>
    <dgm:pt modelId="{BF8A13C1-D94C-4028-94A9-7F186226D7B0}" type="sibTrans" cxnId="{CB918C44-8927-489F-8B95-038785F14073}">
      <dgm:prSet/>
      <dgm:spPr/>
      <dgm:t>
        <a:bodyPr/>
        <a:lstStyle/>
        <a:p>
          <a:endParaRPr lang="ru-RU"/>
        </a:p>
      </dgm:t>
    </dgm:pt>
    <dgm:pt modelId="{436F28FF-2EB7-4537-B2B8-D6DBBF2C68EB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sz="1400" dirty="0" smtClean="0">
              <a:solidFill>
                <a:srgbClr val="002060"/>
              </a:solidFill>
            </a:rPr>
            <a:t>Информационно-просветительское</a:t>
          </a:r>
          <a:endParaRPr lang="ru-RU" sz="1400" dirty="0">
            <a:solidFill>
              <a:srgbClr val="002060"/>
            </a:solidFill>
          </a:endParaRPr>
        </a:p>
      </dgm:t>
    </dgm:pt>
    <dgm:pt modelId="{EDF97557-54AF-432C-88BD-44836311B958}" type="parTrans" cxnId="{3D950740-FC37-4606-BAC4-D37F77F33347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ru-RU"/>
        </a:p>
      </dgm:t>
    </dgm:pt>
    <dgm:pt modelId="{0BD9F5E9-EE51-4F39-83D3-4D492E83BEFA}" type="sibTrans" cxnId="{3D950740-FC37-4606-BAC4-D37F77F33347}">
      <dgm:prSet/>
      <dgm:spPr/>
      <dgm:t>
        <a:bodyPr/>
        <a:lstStyle/>
        <a:p>
          <a:endParaRPr lang="ru-RU"/>
        </a:p>
      </dgm:t>
    </dgm:pt>
    <dgm:pt modelId="{1B4E93EB-06DD-4829-9377-1C5AFD6B4DA6}" type="pres">
      <dgm:prSet presAssocID="{6206F5D4-A7E9-460D-A4C1-9CB016B21CE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6A304E-8B93-4508-881A-C7077D420C6D}" type="pres">
      <dgm:prSet presAssocID="{6D656FBB-2A86-4EE7-8523-DD5AE2F1DEBD}" presName="centerShape" presStyleLbl="node0" presStyleIdx="0" presStyleCnt="1" custScaleX="209012" custScaleY="100156" custLinFactNeighborX="57998" custLinFactNeighborY="-50788"/>
      <dgm:spPr/>
      <dgm:t>
        <a:bodyPr/>
        <a:lstStyle/>
        <a:p>
          <a:endParaRPr lang="ru-RU"/>
        </a:p>
      </dgm:t>
    </dgm:pt>
    <dgm:pt modelId="{CDBB71F4-18D7-4C1F-A707-B6A405C74632}" type="pres">
      <dgm:prSet presAssocID="{B7C985A7-15E8-44A1-9188-2A05EDA148BE}" presName="Name9" presStyleLbl="parChTrans1D2" presStyleIdx="0" presStyleCnt="4"/>
      <dgm:spPr/>
      <dgm:t>
        <a:bodyPr/>
        <a:lstStyle/>
        <a:p>
          <a:endParaRPr lang="ru-RU"/>
        </a:p>
      </dgm:t>
    </dgm:pt>
    <dgm:pt modelId="{7A788BBC-3D5F-4E8B-9274-EA596F3D0ABB}" type="pres">
      <dgm:prSet presAssocID="{B7C985A7-15E8-44A1-9188-2A05EDA148BE}" presName="connTx" presStyleLbl="parChTrans1D2" presStyleIdx="0" presStyleCnt="4"/>
      <dgm:spPr/>
      <dgm:t>
        <a:bodyPr/>
        <a:lstStyle/>
        <a:p>
          <a:endParaRPr lang="ru-RU"/>
        </a:p>
      </dgm:t>
    </dgm:pt>
    <dgm:pt modelId="{6514BDE4-909F-492B-9591-2E3C9E032638}" type="pres">
      <dgm:prSet presAssocID="{51628372-E390-45A9-9E3A-B304378B11A7}" presName="node" presStyleLbl="node1" presStyleIdx="0" presStyleCnt="4" custScaleX="186632" custScaleY="103566" custRadScaleRad="155193" custRadScaleInc="-1226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A9FD40-FA99-4337-ACB1-56857C19C3A9}" type="pres">
      <dgm:prSet presAssocID="{2FD798BB-22DC-454F-B917-2E59AA983420}" presName="Name9" presStyleLbl="parChTrans1D2" presStyleIdx="1" presStyleCnt="4"/>
      <dgm:spPr/>
      <dgm:t>
        <a:bodyPr/>
        <a:lstStyle/>
        <a:p>
          <a:endParaRPr lang="ru-RU"/>
        </a:p>
      </dgm:t>
    </dgm:pt>
    <dgm:pt modelId="{74FC2D13-4584-47FB-8D39-A2DDFCD8C61C}" type="pres">
      <dgm:prSet presAssocID="{2FD798BB-22DC-454F-B917-2E59AA983420}" presName="connTx" presStyleLbl="parChTrans1D2" presStyleIdx="1" presStyleCnt="4"/>
      <dgm:spPr/>
      <dgm:t>
        <a:bodyPr/>
        <a:lstStyle/>
        <a:p>
          <a:endParaRPr lang="ru-RU"/>
        </a:p>
      </dgm:t>
    </dgm:pt>
    <dgm:pt modelId="{3C8E0DD4-49D9-490D-A130-79E4CCF2B082}" type="pres">
      <dgm:prSet presAssocID="{E56C8CC4-46B5-451F-A7CB-096613DDE53A}" presName="node" presStyleLbl="node1" presStyleIdx="1" presStyleCnt="4" custScaleX="170430" custScaleY="102939" custRadScaleRad="145421" custRadScaleInc="537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1DDDE7-BFD7-4239-B7EA-3840C207F089}" type="pres">
      <dgm:prSet presAssocID="{AC69655A-7F10-4AAD-9826-EE6C40B6E4F8}" presName="Name9" presStyleLbl="parChTrans1D2" presStyleIdx="2" presStyleCnt="4"/>
      <dgm:spPr/>
      <dgm:t>
        <a:bodyPr/>
        <a:lstStyle/>
        <a:p>
          <a:endParaRPr lang="ru-RU"/>
        </a:p>
      </dgm:t>
    </dgm:pt>
    <dgm:pt modelId="{C9B0D96B-453C-4898-84FC-D36DAAED68A2}" type="pres">
      <dgm:prSet presAssocID="{AC69655A-7F10-4AAD-9826-EE6C40B6E4F8}" presName="connTx" presStyleLbl="parChTrans1D2" presStyleIdx="2" presStyleCnt="4"/>
      <dgm:spPr/>
      <dgm:t>
        <a:bodyPr/>
        <a:lstStyle/>
        <a:p>
          <a:endParaRPr lang="ru-RU"/>
        </a:p>
      </dgm:t>
    </dgm:pt>
    <dgm:pt modelId="{AD07C3E8-CB37-4D2B-B73B-0D30203BA9B3}" type="pres">
      <dgm:prSet presAssocID="{E17D7106-1C08-450A-B352-834B69652E8C}" presName="node" presStyleLbl="node1" presStyleIdx="2" presStyleCnt="4" custScaleX="166587" custScaleY="90898" custRadScaleRad="68527" custRadScaleInc="468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D0E9F8-81D7-4896-82FA-85D1C24E627C}" type="pres">
      <dgm:prSet presAssocID="{EDF97557-54AF-432C-88BD-44836311B958}" presName="Name9" presStyleLbl="parChTrans1D2" presStyleIdx="3" presStyleCnt="4"/>
      <dgm:spPr/>
      <dgm:t>
        <a:bodyPr/>
        <a:lstStyle/>
        <a:p>
          <a:endParaRPr lang="ru-RU"/>
        </a:p>
      </dgm:t>
    </dgm:pt>
    <dgm:pt modelId="{C86ECB76-B679-48E8-A3AF-92C95F14FBFD}" type="pres">
      <dgm:prSet presAssocID="{EDF97557-54AF-432C-88BD-44836311B958}" presName="connTx" presStyleLbl="parChTrans1D2" presStyleIdx="3" presStyleCnt="4"/>
      <dgm:spPr/>
      <dgm:t>
        <a:bodyPr/>
        <a:lstStyle/>
        <a:p>
          <a:endParaRPr lang="ru-RU"/>
        </a:p>
      </dgm:t>
    </dgm:pt>
    <dgm:pt modelId="{7DE672BF-B841-47FA-A8A8-CE63DF8A1621}" type="pres">
      <dgm:prSet presAssocID="{436F28FF-2EB7-4537-B2B8-D6DBBF2C68EB}" presName="node" presStyleLbl="node1" presStyleIdx="3" presStyleCnt="4" custScaleX="171738" custScaleY="88320" custRadScaleRad="131878" custRadScaleInc="-43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89059C-6183-491B-80B5-B962C6EDEF58}" type="presOf" srcId="{436F28FF-2EB7-4537-B2B8-D6DBBF2C68EB}" destId="{7DE672BF-B841-47FA-A8A8-CE63DF8A1621}" srcOrd="0" destOrd="0" presId="urn:microsoft.com/office/officeart/2005/8/layout/radial1"/>
    <dgm:cxn modelId="{6B443DE8-A478-40E4-AF11-AAACC6ED40A2}" srcId="{6D656FBB-2A86-4EE7-8523-DD5AE2F1DEBD}" destId="{E56C8CC4-46B5-451F-A7CB-096613DDE53A}" srcOrd="1" destOrd="0" parTransId="{2FD798BB-22DC-454F-B917-2E59AA983420}" sibTransId="{9D0B3B13-54A4-45B0-8045-289753FDCCB5}"/>
    <dgm:cxn modelId="{A0A4C826-D73D-439E-9BBA-B8A68FB28BC1}" type="presOf" srcId="{AC69655A-7F10-4AAD-9826-EE6C40B6E4F8}" destId="{C9B0D96B-453C-4898-84FC-D36DAAED68A2}" srcOrd="1" destOrd="0" presId="urn:microsoft.com/office/officeart/2005/8/layout/radial1"/>
    <dgm:cxn modelId="{C312EC19-8ED9-4B52-9DA5-5FAA65BA0BC2}" type="presOf" srcId="{EDF97557-54AF-432C-88BD-44836311B958}" destId="{C86ECB76-B679-48E8-A3AF-92C95F14FBFD}" srcOrd="1" destOrd="0" presId="urn:microsoft.com/office/officeart/2005/8/layout/radial1"/>
    <dgm:cxn modelId="{5E32430C-5070-4047-95E8-88581E23E526}" type="presOf" srcId="{B7C985A7-15E8-44A1-9188-2A05EDA148BE}" destId="{CDBB71F4-18D7-4C1F-A707-B6A405C74632}" srcOrd="0" destOrd="0" presId="urn:microsoft.com/office/officeart/2005/8/layout/radial1"/>
    <dgm:cxn modelId="{5AC7287D-C1DA-48DA-9514-C778DEAD5EF0}" type="presOf" srcId="{E17D7106-1C08-450A-B352-834B69652E8C}" destId="{AD07C3E8-CB37-4D2B-B73B-0D30203BA9B3}" srcOrd="0" destOrd="0" presId="urn:microsoft.com/office/officeart/2005/8/layout/radial1"/>
    <dgm:cxn modelId="{A411452B-A127-4B4A-8466-85E8FA886990}" type="presOf" srcId="{51628372-E390-45A9-9E3A-B304378B11A7}" destId="{6514BDE4-909F-492B-9591-2E3C9E032638}" srcOrd="0" destOrd="0" presId="urn:microsoft.com/office/officeart/2005/8/layout/radial1"/>
    <dgm:cxn modelId="{0DA9E6D0-D801-4911-BAC9-DF5E3EE620D3}" srcId="{6206F5D4-A7E9-460D-A4C1-9CB016B21CE9}" destId="{6D656FBB-2A86-4EE7-8523-DD5AE2F1DEBD}" srcOrd="0" destOrd="0" parTransId="{0C34E65C-739C-4CD1-BAF4-BB27B46EA84B}" sibTransId="{0594FD53-CF55-470B-8678-487E14EB850B}"/>
    <dgm:cxn modelId="{207BDBE4-B3D2-49F8-BF84-2CE588E9FABC}" type="presOf" srcId="{B7C985A7-15E8-44A1-9188-2A05EDA148BE}" destId="{7A788BBC-3D5F-4E8B-9274-EA596F3D0ABB}" srcOrd="1" destOrd="0" presId="urn:microsoft.com/office/officeart/2005/8/layout/radial1"/>
    <dgm:cxn modelId="{3D950740-FC37-4606-BAC4-D37F77F33347}" srcId="{6D656FBB-2A86-4EE7-8523-DD5AE2F1DEBD}" destId="{436F28FF-2EB7-4537-B2B8-D6DBBF2C68EB}" srcOrd="3" destOrd="0" parTransId="{EDF97557-54AF-432C-88BD-44836311B958}" sibTransId="{0BD9F5E9-EE51-4F39-83D3-4D492E83BEFA}"/>
    <dgm:cxn modelId="{CC79B4CD-E960-4149-8628-DB537C274EF5}" type="presOf" srcId="{2FD798BB-22DC-454F-B917-2E59AA983420}" destId="{54A9FD40-FA99-4337-ACB1-56857C19C3A9}" srcOrd="0" destOrd="0" presId="urn:microsoft.com/office/officeart/2005/8/layout/radial1"/>
    <dgm:cxn modelId="{4E72E068-67DD-41E3-8136-2FB615A7FC94}" type="presOf" srcId="{6D656FBB-2A86-4EE7-8523-DD5AE2F1DEBD}" destId="{2D6A304E-8B93-4508-881A-C7077D420C6D}" srcOrd="0" destOrd="0" presId="urn:microsoft.com/office/officeart/2005/8/layout/radial1"/>
    <dgm:cxn modelId="{CB918C44-8927-489F-8B95-038785F14073}" srcId="{6D656FBB-2A86-4EE7-8523-DD5AE2F1DEBD}" destId="{E17D7106-1C08-450A-B352-834B69652E8C}" srcOrd="2" destOrd="0" parTransId="{AC69655A-7F10-4AAD-9826-EE6C40B6E4F8}" sibTransId="{BF8A13C1-D94C-4028-94A9-7F186226D7B0}"/>
    <dgm:cxn modelId="{49EA95FB-CB2F-43C6-B425-785AEC5287F5}" type="presOf" srcId="{EDF97557-54AF-432C-88BD-44836311B958}" destId="{D2D0E9F8-81D7-4896-82FA-85D1C24E627C}" srcOrd="0" destOrd="0" presId="urn:microsoft.com/office/officeart/2005/8/layout/radial1"/>
    <dgm:cxn modelId="{9E1009C5-EEC3-442C-8ED7-0D010F4F116A}" srcId="{6D656FBB-2A86-4EE7-8523-DD5AE2F1DEBD}" destId="{51628372-E390-45A9-9E3A-B304378B11A7}" srcOrd="0" destOrd="0" parTransId="{B7C985A7-15E8-44A1-9188-2A05EDA148BE}" sibTransId="{FF541E8D-3EE1-4A8E-8054-072873F73CDD}"/>
    <dgm:cxn modelId="{8075ABE9-291A-426A-9E87-AECDE73BB40C}" type="presOf" srcId="{2FD798BB-22DC-454F-B917-2E59AA983420}" destId="{74FC2D13-4584-47FB-8D39-A2DDFCD8C61C}" srcOrd="1" destOrd="0" presId="urn:microsoft.com/office/officeart/2005/8/layout/radial1"/>
    <dgm:cxn modelId="{52CF4F6D-0FA0-407E-A556-7E7A7F0A99D3}" type="presOf" srcId="{E56C8CC4-46B5-451F-A7CB-096613DDE53A}" destId="{3C8E0DD4-49D9-490D-A130-79E4CCF2B082}" srcOrd="0" destOrd="0" presId="urn:microsoft.com/office/officeart/2005/8/layout/radial1"/>
    <dgm:cxn modelId="{CFD828DF-8763-4625-8A0E-293B46EB3124}" type="presOf" srcId="{6206F5D4-A7E9-460D-A4C1-9CB016B21CE9}" destId="{1B4E93EB-06DD-4829-9377-1C5AFD6B4DA6}" srcOrd="0" destOrd="0" presId="urn:microsoft.com/office/officeart/2005/8/layout/radial1"/>
    <dgm:cxn modelId="{CF795F71-27FD-4891-BE76-6DD073D98E90}" type="presOf" srcId="{AC69655A-7F10-4AAD-9826-EE6C40B6E4F8}" destId="{5D1DDDE7-BFD7-4239-B7EA-3840C207F089}" srcOrd="0" destOrd="0" presId="urn:microsoft.com/office/officeart/2005/8/layout/radial1"/>
    <dgm:cxn modelId="{1CFC43A1-6630-4BA4-B930-D710444E15E4}" type="presParOf" srcId="{1B4E93EB-06DD-4829-9377-1C5AFD6B4DA6}" destId="{2D6A304E-8B93-4508-881A-C7077D420C6D}" srcOrd="0" destOrd="0" presId="urn:microsoft.com/office/officeart/2005/8/layout/radial1"/>
    <dgm:cxn modelId="{23A98D77-3E41-4260-A5AD-31A15015C664}" type="presParOf" srcId="{1B4E93EB-06DD-4829-9377-1C5AFD6B4DA6}" destId="{CDBB71F4-18D7-4C1F-A707-B6A405C74632}" srcOrd="1" destOrd="0" presId="urn:microsoft.com/office/officeart/2005/8/layout/radial1"/>
    <dgm:cxn modelId="{EBBB28CF-E9FC-4CA2-8305-E7FC66E9E574}" type="presParOf" srcId="{CDBB71F4-18D7-4C1F-A707-B6A405C74632}" destId="{7A788BBC-3D5F-4E8B-9274-EA596F3D0ABB}" srcOrd="0" destOrd="0" presId="urn:microsoft.com/office/officeart/2005/8/layout/radial1"/>
    <dgm:cxn modelId="{738D6618-0DB7-4640-8BFA-165BF089A506}" type="presParOf" srcId="{1B4E93EB-06DD-4829-9377-1C5AFD6B4DA6}" destId="{6514BDE4-909F-492B-9591-2E3C9E032638}" srcOrd="2" destOrd="0" presId="urn:microsoft.com/office/officeart/2005/8/layout/radial1"/>
    <dgm:cxn modelId="{11835545-8204-4F95-BFF7-5128BB8E2697}" type="presParOf" srcId="{1B4E93EB-06DD-4829-9377-1C5AFD6B4DA6}" destId="{54A9FD40-FA99-4337-ACB1-56857C19C3A9}" srcOrd="3" destOrd="0" presId="urn:microsoft.com/office/officeart/2005/8/layout/radial1"/>
    <dgm:cxn modelId="{1D8630A8-9C42-443A-8C78-2F32E953D1EE}" type="presParOf" srcId="{54A9FD40-FA99-4337-ACB1-56857C19C3A9}" destId="{74FC2D13-4584-47FB-8D39-A2DDFCD8C61C}" srcOrd="0" destOrd="0" presId="urn:microsoft.com/office/officeart/2005/8/layout/radial1"/>
    <dgm:cxn modelId="{289A011F-91FC-4C5E-802D-8621970F5B45}" type="presParOf" srcId="{1B4E93EB-06DD-4829-9377-1C5AFD6B4DA6}" destId="{3C8E0DD4-49D9-490D-A130-79E4CCF2B082}" srcOrd="4" destOrd="0" presId="urn:microsoft.com/office/officeart/2005/8/layout/radial1"/>
    <dgm:cxn modelId="{9E4CB5AE-5CDA-44A3-B630-9121394D848E}" type="presParOf" srcId="{1B4E93EB-06DD-4829-9377-1C5AFD6B4DA6}" destId="{5D1DDDE7-BFD7-4239-B7EA-3840C207F089}" srcOrd="5" destOrd="0" presId="urn:microsoft.com/office/officeart/2005/8/layout/radial1"/>
    <dgm:cxn modelId="{9EC0EF8C-6877-4AC6-A1C8-23DA576AF3B0}" type="presParOf" srcId="{5D1DDDE7-BFD7-4239-B7EA-3840C207F089}" destId="{C9B0D96B-453C-4898-84FC-D36DAAED68A2}" srcOrd="0" destOrd="0" presId="urn:microsoft.com/office/officeart/2005/8/layout/radial1"/>
    <dgm:cxn modelId="{3E5656C4-196A-40ED-96C9-C1732F9705F3}" type="presParOf" srcId="{1B4E93EB-06DD-4829-9377-1C5AFD6B4DA6}" destId="{AD07C3E8-CB37-4D2B-B73B-0D30203BA9B3}" srcOrd="6" destOrd="0" presId="urn:microsoft.com/office/officeart/2005/8/layout/radial1"/>
    <dgm:cxn modelId="{0CF536C0-CE09-4ADE-A4EF-A0F879DEA42C}" type="presParOf" srcId="{1B4E93EB-06DD-4829-9377-1C5AFD6B4DA6}" destId="{D2D0E9F8-81D7-4896-82FA-85D1C24E627C}" srcOrd="7" destOrd="0" presId="urn:microsoft.com/office/officeart/2005/8/layout/radial1"/>
    <dgm:cxn modelId="{F8ADA15B-0B0E-42F7-9C18-A4DA06F784DB}" type="presParOf" srcId="{D2D0E9F8-81D7-4896-82FA-85D1C24E627C}" destId="{C86ECB76-B679-48E8-A3AF-92C95F14FBFD}" srcOrd="0" destOrd="0" presId="urn:microsoft.com/office/officeart/2005/8/layout/radial1"/>
    <dgm:cxn modelId="{379EBB43-B233-404D-9ED7-0E0EFFDB180A}" type="presParOf" srcId="{1B4E93EB-06DD-4829-9377-1C5AFD6B4DA6}" destId="{7DE672BF-B841-47FA-A8A8-CE63DF8A1621}" srcOrd="8" destOrd="0" presId="urn:microsoft.com/office/officeart/2005/8/layout/radial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  <a:ext uri="{C62137D5-CB1D-491B-B009-E17868A290BF}">
      <dgm14:recolorImg xmlns=""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F1A6A2-95E1-496A-9FCA-FBC0AD851D57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522DBC-C39B-4286-91A9-CB0077F26100}">
      <dgm:prSet phldrT="[Текст]" custT="1"/>
      <dgm:spPr>
        <a:solidFill>
          <a:srgbClr val="00B0F0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ru-RU" sz="1600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Учитель-логопед:</a:t>
          </a:r>
        </a:p>
        <a:p>
          <a:r>
            <a:rPr lang="ru-RU" sz="1400" dirty="0" smtClean="0"/>
            <a:t>Определение сложности и выраженности речевых недостатков, коррекция устной речи, профилактика нарушений письменной речи, оказание консультативной помощи родителям</a:t>
          </a:r>
          <a:endParaRPr lang="ru-RU" sz="1400" dirty="0"/>
        </a:p>
      </dgm:t>
    </dgm:pt>
    <dgm:pt modelId="{CC4956E5-772F-4CE4-AE83-F0B3730E717A}" type="parTrans" cxnId="{BF7306FC-131B-4751-8086-7759A672F832}">
      <dgm:prSet/>
      <dgm:spPr/>
      <dgm:t>
        <a:bodyPr/>
        <a:lstStyle/>
        <a:p>
          <a:endParaRPr lang="ru-RU"/>
        </a:p>
      </dgm:t>
    </dgm:pt>
    <dgm:pt modelId="{BFF3308F-3804-4852-9597-57AAE54D39CB}" type="sibTrans" cxnId="{BF7306FC-131B-4751-8086-7759A672F832}">
      <dgm:prSet/>
      <dgm:spPr/>
      <dgm:t>
        <a:bodyPr/>
        <a:lstStyle/>
        <a:p>
          <a:endParaRPr lang="ru-RU"/>
        </a:p>
      </dgm:t>
    </dgm:pt>
    <dgm:pt modelId="{BBCFDF43-380F-4315-BBF8-C6F44986A661}">
      <dgm:prSet phldrT="[Текст]" custT="1"/>
      <dgm:spPr>
        <a:solidFill>
          <a:srgbClr val="00B0F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sz="1600" i="1" u="sng" dirty="0" smtClean="0"/>
            <a:t>Воспитатель: </a:t>
          </a:r>
        </a:p>
        <a:p>
          <a:r>
            <a:rPr lang="ru-RU" sz="1400" dirty="0" smtClean="0"/>
            <a:t>соблюдение единого речевого режима в ООД и во время режимных моментов, развитие мелкой моторики, индивидуальная работа</a:t>
          </a:r>
        </a:p>
      </dgm:t>
    </dgm:pt>
    <dgm:pt modelId="{8B585D40-AA6A-4325-B61E-A129F997DD14}" type="parTrans" cxnId="{F4D42791-433A-465C-A5FB-C029EFDD3011}">
      <dgm:prSet/>
      <dgm:spPr/>
      <dgm:t>
        <a:bodyPr/>
        <a:lstStyle/>
        <a:p>
          <a:endParaRPr lang="ru-RU"/>
        </a:p>
      </dgm:t>
    </dgm:pt>
    <dgm:pt modelId="{A3ABDF09-C3E1-4574-B2FC-D769931D471A}" type="sibTrans" cxnId="{F4D42791-433A-465C-A5FB-C029EFDD3011}">
      <dgm:prSet/>
      <dgm:spPr/>
      <dgm:t>
        <a:bodyPr/>
        <a:lstStyle/>
        <a:p>
          <a:endParaRPr lang="ru-RU"/>
        </a:p>
      </dgm:t>
    </dgm:pt>
    <dgm:pt modelId="{0C669C0A-9F9E-4BDA-8796-8C823C621F35}">
      <dgm:prSet phldrT="[Текст]" custT="1"/>
      <dgm:spPr>
        <a:solidFill>
          <a:srgbClr val="00B0F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sz="1600" i="1" u="sng" dirty="0" smtClean="0"/>
            <a:t>Музыкальный руководитель:</a:t>
          </a:r>
        </a:p>
        <a:p>
          <a:r>
            <a:rPr lang="ru-RU" sz="1400" dirty="0" smtClean="0"/>
            <a:t>Развитие чувства ритма, работа над речевым дыханием, голосом, автоматизация звуков, работа над интонационной выразительностью</a:t>
          </a:r>
          <a:endParaRPr lang="ru-RU" sz="1400" dirty="0"/>
        </a:p>
      </dgm:t>
    </dgm:pt>
    <dgm:pt modelId="{838AF486-73C1-4089-B904-7C68046F4DC4}" type="parTrans" cxnId="{AE1273A7-C92C-4908-9FB3-4F4F78AE9A6D}">
      <dgm:prSet/>
      <dgm:spPr/>
      <dgm:t>
        <a:bodyPr/>
        <a:lstStyle/>
        <a:p>
          <a:endParaRPr lang="ru-RU"/>
        </a:p>
      </dgm:t>
    </dgm:pt>
    <dgm:pt modelId="{E2917B14-25D3-4C53-9CD6-06B4E09D8CB8}" type="sibTrans" cxnId="{AE1273A7-C92C-4908-9FB3-4F4F78AE9A6D}">
      <dgm:prSet/>
      <dgm:spPr/>
      <dgm:t>
        <a:bodyPr/>
        <a:lstStyle/>
        <a:p>
          <a:endParaRPr lang="ru-RU"/>
        </a:p>
      </dgm:t>
    </dgm:pt>
    <dgm:pt modelId="{55FEFAB4-508C-4A09-82C7-FDB5612136D4}">
      <dgm:prSet phldrT="[Текст]" custT="1"/>
      <dgm:spPr>
        <a:solidFill>
          <a:srgbClr val="00B0F0"/>
        </a:solidFill>
        <a:ln>
          <a:solidFill>
            <a:srgbClr val="00B0F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sz="1600" i="1" u="sng" dirty="0" smtClean="0"/>
            <a:t>Педагог-психолог:</a:t>
          </a:r>
        </a:p>
        <a:p>
          <a:r>
            <a:rPr lang="ru-RU" sz="1400" dirty="0" smtClean="0"/>
            <a:t>Развитие основных психических процессов, снятие состояния тревожности</a:t>
          </a:r>
          <a:endParaRPr lang="ru-RU" sz="1400" dirty="0"/>
        </a:p>
      </dgm:t>
    </dgm:pt>
    <dgm:pt modelId="{03C6E01D-B6BD-4D4A-B220-99E000693E42}" type="parTrans" cxnId="{3986853D-AC74-4E8C-97EA-B65CE6D2A14C}">
      <dgm:prSet/>
      <dgm:spPr/>
      <dgm:t>
        <a:bodyPr/>
        <a:lstStyle/>
        <a:p>
          <a:endParaRPr lang="ru-RU"/>
        </a:p>
      </dgm:t>
    </dgm:pt>
    <dgm:pt modelId="{E013CF24-5EDB-4529-A17A-51BAC057A484}" type="sibTrans" cxnId="{3986853D-AC74-4E8C-97EA-B65CE6D2A14C}">
      <dgm:prSet/>
      <dgm:spPr/>
      <dgm:t>
        <a:bodyPr/>
        <a:lstStyle/>
        <a:p>
          <a:endParaRPr lang="ru-RU"/>
        </a:p>
      </dgm:t>
    </dgm:pt>
    <dgm:pt modelId="{EAC9E05F-8DE2-468F-9BC3-BB08DB2F0101}">
      <dgm:prSet phldrT="[Текст]" custT="1"/>
      <dgm:spPr>
        <a:solidFill>
          <a:srgbClr val="00B0F0"/>
        </a:solidFill>
        <a:effectLst/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sz="1600" i="1" u="sng" dirty="0" smtClean="0"/>
            <a:t>Инструктор по физической культуре:</a:t>
          </a:r>
        </a:p>
        <a:p>
          <a:r>
            <a:rPr lang="ru-RU" sz="1400" dirty="0" smtClean="0"/>
            <a:t>Развитие координации движений, работа над дыханием</a:t>
          </a:r>
          <a:endParaRPr lang="ru-RU" sz="1400" dirty="0"/>
        </a:p>
      </dgm:t>
    </dgm:pt>
    <dgm:pt modelId="{5ADCFE74-0C86-488E-AFC6-4A6E1F11BB92}" type="sibTrans" cxnId="{F5566E4C-68A7-4915-892E-F4C690F8F5CF}">
      <dgm:prSet/>
      <dgm:spPr/>
      <dgm:t>
        <a:bodyPr/>
        <a:lstStyle/>
        <a:p>
          <a:endParaRPr lang="ru-RU"/>
        </a:p>
      </dgm:t>
    </dgm:pt>
    <dgm:pt modelId="{42C1EA2C-5467-4CE3-9F1D-96D5B46FE759}" type="parTrans" cxnId="{F5566E4C-68A7-4915-892E-F4C690F8F5CF}">
      <dgm:prSet/>
      <dgm:spPr/>
      <dgm:t>
        <a:bodyPr/>
        <a:lstStyle/>
        <a:p>
          <a:endParaRPr lang="ru-RU"/>
        </a:p>
      </dgm:t>
    </dgm:pt>
    <dgm:pt modelId="{C5428AFA-71A4-4674-B75E-AB7B906E82D5}" type="pres">
      <dgm:prSet presAssocID="{D2F1A6A2-95E1-496A-9FCA-FBC0AD851D5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865E1E-4B69-4E72-A846-67E49E5D36D9}" type="pres">
      <dgm:prSet presAssocID="{D2F1A6A2-95E1-496A-9FCA-FBC0AD851D57}" presName="cycle" presStyleCnt="0"/>
      <dgm:spPr/>
    </dgm:pt>
    <dgm:pt modelId="{72282D18-902C-431D-A302-16595DD07B96}" type="pres">
      <dgm:prSet presAssocID="{5B522DBC-C39B-4286-91A9-CB0077F26100}" presName="nodeFirstNode" presStyleLbl="node1" presStyleIdx="0" presStyleCnt="5" custScaleX="133674" custScaleY="112313" custRadScaleRad="60175" custRadScaleInc="122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AE42CC-3414-45DD-8D0A-C0BDFB9526BA}" type="pres">
      <dgm:prSet presAssocID="{BFF3308F-3804-4852-9597-57AAE54D39CB}" presName="sibTransFirstNode" presStyleLbl="bgShp" presStyleIdx="0" presStyleCnt="1" custLinFactNeighborX="694" custLinFactNeighborY="-789"/>
      <dgm:spPr/>
      <dgm:t>
        <a:bodyPr/>
        <a:lstStyle/>
        <a:p>
          <a:endParaRPr lang="ru-RU"/>
        </a:p>
      </dgm:t>
    </dgm:pt>
    <dgm:pt modelId="{AC26B792-141D-4D61-ACA6-C7E45CDBDCB1}" type="pres">
      <dgm:prSet presAssocID="{EAC9E05F-8DE2-468F-9BC3-BB08DB2F0101}" presName="nodeFollowingNodes" presStyleLbl="node1" presStyleIdx="1" presStyleCnt="5" custScaleX="98962" custScaleY="106020" custRadScaleRad="101051" custRadScaleInc="416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A115C2-42F2-47DE-8D87-171AF20BC482}" type="pres">
      <dgm:prSet presAssocID="{BBCFDF43-380F-4315-BBF8-C6F44986A661}" presName="nodeFollowingNodes" presStyleLbl="node1" presStyleIdx="2" presStyleCnt="5" custScaleX="109359" custScaleY="102534" custRadScaleRad="122193" custRadScaleInc="-155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333EF6-6395-4DE9-844B-9B7DA05E9227}" type="pres">
      <dgm:prSet presAssocID="{0C669C0A-9F9E-4BDA-8796-8C823C621F35}" presName="nodeFollowingNodes" presStyleLbl="node1" presStyleIdx="3" presStyleCnt="5" custScaleX="118133" custScaleY="104892" custRadScaleRad="112512" custRadScaleInc="101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C985BD-A5E2-4B72-95C9-2C603045CFE3}" type="pres">
      <dgm:prSet presAssocID="{55FEFAB4-508C-4A09-82C7-FDB5612136D4}" presName="nodeFollowingNodes" presStyleLbl="node1" presStyleIdx="4" presStyleCnt="5" custScaleX="103602" custScaleY="95117" custRadScaleRad="91071" custRadScaleInc="-425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8BC48A7-A9A4-4C95-8383-8F370A51D512}" type="presOf" srcId="{EAC9E05F-8DE2-468F-9BC3-BB08DB2F0101}" destId="{AC26B792-141D-4D61-ACA6-C7E45CDBDCB1}" srcOrd="0" destOrd="0" presId="urn:microsoft.com/office/officeart/2005/8/layout/cycle3"/>
    <dgm:cxn modelId="{84CC6154-1369-423C-9044-494D75EB7B09}" type="presOf" srcId="{55FEFAB4-508C-4A09-82C7-FDB5612136D4}" destId="{D8C985BD-A5E2-4B72-95C9-2C603045CFE3}" srcOrd="0" destOrd="0" presId="urn:microsoft.com/office/officeart/2005/8/layout/cycle3"/>
    <dgm:cxn modelId="{67F7CF25-A4A9-40E6-8E0F-9974D6C68649}" type="presOf" srcId="{BFF3308F-3804-4852-9597-57AAE54D39CB}" destId="{3EAE42CC-3414-45DD-8D0A-C0BDFB9526BA}" srcOrd="0" destOrd="0" presId="urn:microsoft.com/office/officeart/2005/8/layout/cycle3"/>
    <dgm:cxn modelId="{7867CBAF-44DE-444B-BB5A-0D1B7FDC3944}" type="presOf" srcId="{D2F1A6A2-95E1-496A-9FCA-FBC0AD851D57}" destId="{C5428AFA-71A4-4674-B75E-AB7B906E82D5}" srcOrd="0" destOrd="0" presId="urn:microsoft.com/office/officeart/2005/8/layout/cycle3"/>
    <dgm:cxn modelId="{1287378E-F9BB-4E4E-B03C-8EAA933A4F43}" type="presOf" srcId="{0C669C0A-9F9E-4BDA-8796-8C823C621F35}" destId="{E6333EF6-6395-4DE9-844B-9B7DA05E9227}" srcOrd="0" destOrd="0" presId="urn:microsoft.com/office/officeart/2005/8/layout/cycle3"/>
    <dgm:cxn modelId="{3986853D-AC74-4E8C-97EA-B65CE6D2A14C}" srcId="{D2F1A6A2-95E1-496A-9FCA-FBC0AD851D57}" destId="{55FEFAB4-508C-4A09-82C7-FDB5612136D4}" srcOrd="4" destOrd="0" parTransId="{03C6E01D-B6BD-4D4A-B220-99E000693E42}" sibTransId="{E013CF24-5EDB-4529-A17A-51BAC057A484}"/>
    <dgm:cxn modelId="{D99B1C95-604B-48D7-92E0-FD8770285D50}" type="presOf" srcId="{BBCFDF43-380F-4315-BBF8-C6F44986A661}" destId="{C5A115C2-42F2-47DE-8D87-171AF20BC482}" srcOrd="0" destOrd="0" presId="urn:microsoft.com/office/officeart/2005/8/layout/cycle3"/>
    <dgm:cxn modelId="{AE1273A7-C92C-4908-9FB3-4F4F78AE9A6D}" srcId="{D2F1A6A2-95E1-496A-9FCA-FBC0AD851D57}" destId="{0C669C0A-9F9E-4BDA-8796-8C823C621F35}" srcOrd="3" destOrd="0" parTransId="{838AF486-73C1-4089-B904-7C68046F4DC4}" sibTransId="{E2917B14-25D3-4C53-9CD6-06B4E09D8CB8}"/>
    <dgm:cxn modelId="{3976C950-896C-4EE0-8AD6-4966404636C6}" type="presOf" srcId="{5B522DBC-C39B-4286-91A9-CB0077F26100}" destId="{72282D18-902C-431D-A302-16595DD07B96}" srcOrd="0" destOrd="0" presId="urn:microsoft.com/office/officeart/2005/8/layout/cycle3"/>
    <dgm:cxn modelId="{F4D42791-433A-465C-A5FB-C029EFDD3011}" srcId="{D2F1A6A2-95E1-496A-9FCA-FBC0AD851D57}" destId="{BBCFDF43-380F-4315-BBF8-C6F44986A661}" srcOrd="2" destOrd="0" parTransId="{8B585D40-AA6A-4325-B61E-A129F997DD14}" sibTransId="{A3ABDF09-C3E1-4574-B2FC-D769931D471A}"/>
    <dgm:cxn modelId="{F5566E4C-68A7-4915-892E-F4C690F8F5CF}" srcId="{D2F1A6A2-95E1-496A-9FCA-FBC0AD851D57}" destId="{EAC9E05F-8DE2-468F-9BC3-BB08DB2F0101}" srcOrd="1" destOrd="0" parTransId="{42C1EA2C-5467-4CE3-9F1D-96D5B46FE759}" sibTransId="{5ADCFE74-0C86-488E-AFC6-4A6E1F11BB92}"/>
    <dgm:cxn modelId="{BF7306FC-131B-4751-8086-7759A672F832}" srcId="{D2F1A6A2-95E1-496A-9FCA-FBC0AD851D57}" destId="{5B522DBC-C39B-4286-91A9-CB0077F26100}" srcOrd="0" destOrd="0" parTransId="{CC4956E5-772F-4CE4-AE83-F0B3730E717A}" sibTransId="{BFF3308F-3804-4852-9597-57AAE54D39CB}"/>
    <dgm:cxn modelId="{01C0E838-9B93-415C-8D92-2355215CE359}" type="presParOf" srcId="{C5428AFA-71A4-4674-B75E-AB7B906E82D5}" destId="{1D865E1E-4B69-4E72-A846-67E49E5D36D9}" srcOrd="0" destOrd="0" presId="urn:microsoft.com/office/officeart/2005/8/layout/cycle3"/>
    <dgm:cxn modelId="{5D150CE0-EC08-4F5E-8371-6A67A0752036}" type="presParOf" srcId="{1D865E1E-4B69-4E72-A846-67E49E5D36D9}" destId="{72282D18-902C-431D-A302-16595DD07B96}" srcOrd="0" destOrd="0" presId="urn:microsoft.com/office/officeart/2005/8/layout/cycle3"/>
    <dgm:cxn modelId="{5A3E6925-17A7-40A1-8EC6-D9522656D493}" type="presParOf" srcId="{1D865E1E-4B69-4E72-A846-67E49E5D36D9}" destId="{3EAE42CC-3414-45DD-8D0A-C0BDFB9526BA}" srcOrd="1" destOrd="0" presId="urn:microsoft.com/office/officeart/2005/8/layout/cycle3"/>
    <dgm:cxn modelId="{1316EDA4-A3B6-4C6F-870F-3158720BC9F8}" type="presParOf" srcId="{1D865E1E-4B69-4E72-A846-67E49E5D36D9}" destId="{AC26B792-141D-4D61-ACA6-C7E45CDBDCB1}" srcOrd="2" destOrd="0" presId="urn:microsoft.com/office/officeart/2005/8/layout/cycle3"/>
    <dgm:cxn modelId="{85B96365-A71D-4226-8DEC-A702344BB0F3}" type="presParOf" srcId="{1D865E1E-4B69-4E72-A846-67E49E5D36D9}" destId="{C5A115C2-42F2-47DE-8D87-171AF20BC482}" srcOrd="3" destOrd="0" presId="urn:microsoft.com/office/officeart/2005/8/layout/cycle3"/>
    <dgm:cxn modelId="{B1683E95-4CCE-491D-9692-ECFB8E5F97A9}" type="presParOf" srcId="{1D865E1E-4B69-4E72-A846-67E49E5D36D9}" destId="{E6333EF6-6395-4DE9-844B-9B7DA05E9227}" srcOrd="4" destOrd="0" presId="urn:microsoft.com/office/officeart/2005/8/layout/cycle3"/>
    <dgm:cxn modelId="{F5F6A2A6-8E49-4E5D-B49A-467729B8E782}" type="presParOf" srcId="{1D865E1E-4B69-4E72-A846-67E49E5D36D9}" destId="{D8C985BD-A5E2-4B72-95C9-2C603045CFE3}" srcOrd="5" destOrd="0" presId="urn:microsoft.com/office/officeart/2005/8/layout/cycle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D78C14-DFE5-43CB-9BC4-246035548FC1}" type="doc">
      <dgm:prSet loTypeId="urn:microsoft.com/office/officeart/2005/8/layout/vList3#1" loCatId="list" qsTypeId="urn:microsoft.com/office/officeart/2005/8/quickstyle/simple3" qsCatId="simple" csTypeId="urn:microsoft.com/office/officeart/2005/8/colors/colorful1#1" csCatId="colorful" phldr="1"/>
      <dgm:spPr/>
    </dgm:pt>
    <dgm:pt modelId="{84B8D712-1F53-4121-B48F-BB4790CAEFE1}">
      <dgm:prSet phldrT="[Текст]" custT="1"/>
      <dgm:spPr/>
      <dgm:t>
        <a:bodyPr/>
        <a:lstStyle/>
        <a:p>
          <a:pPr algn="l"/>
          <a:r>
            <a:rPr lang="ru-RU" sz="1400" dirty="0" smtClean="0"/>
            <a:t>обеспечивают: игровую, познавательную, исследовательскую и творческую активность детей</a:t>
          </a:r>
          <a:endParaRPr lang="ru-RU" sz="1400" dirty="0"/>
        </a:p>
      </dgm:t>
    </dgm:pt>
    <dgm:pt modelId="{893A7C72-9F05-4C65-93AF-4DF81EFBEA77}" type="parTrans" cxnId="{F9414CD2-30D9-45C5-B50A-D68417F6BC91}">
      <dgm:prSet/>
      <dgm:spPr/>
      <dgm:t>
        <a:bodyPr/>
        <a:lstStyle/>
        <a:p>
          <a:endParaRPr lang="ru-RU"/>
        </a:p>
      </dgm:t>
    </dgm:pt>
    <dgm:pt modelId="{11026923-2AAF-4912-B104-6E9F03FA7D58}" type="sibTrans" cxnId="{F9414CD2-30D9-45C5-B50A-D68417F6BC91}">
      <dgm:prSet/>
      <dgm:spPr/>
      <dgm:t>
        <a:bodyPr/>
        <a:lstStyle/>
        <a:p>
          <a:endParaRPr lang="ru-RU"/>
        </a:p>
      </dgm:t>
    </dgm:pt>
    <dgm:pt modelId="{4B60A9E2-CFC9-4170-843B-8AAB39A5EE90}">
      <dgm:prSet phldrT="[Текст]" custT="1"/>
      <dgm:spPr/>
      <dgm:t>
        <a:bodyPr/>
        <a:lstStyle/>
        <a:p>
          <a:pPr algn="l"/>
          <a:r>
            <a:rPr lang="ru-RU" sz="1400" dirty="0" smtClean="0"/>
            <a:t>двигательную активность, в том числе развитие крупной, мелкой, мимической, артикуляционной моторики, участие в подвижных играх;</a:t>
          </a:r>
          <a:endParaRPr lang="ru-RU" sz="1400" dirty="0"/>
        </a:p>
      </dgm:t>
    </dgm:pt>
    <dgm:pt modelId="{B1916593-AA57-4F0B-AD01-37249D709A9A}" type="parTrans" cxnId="{172D04AD-7004-4749-A395-E782C35258E2}">
      <dgm:prSet/>
      <dgm:spPr/>
      <dgm:t>
        <a:bodyPr/>
        <a:lstStyle/>
        <a:p>
          <a:endParaRPr lang="ru-RU"/>
        </a:p>
      </dgm:t>
    </dgm:pt>
    <dgm:pt modelId="{9718E4ED-C69E-4FA2-A4B7-422227940C07}" type="sibTrans" cxnId="{172D04AD-7004-4749-A395-E782C35258E2}">
      <dgm:prSet/>
      <dgm:spPr/>
      <dgm:t>
        <a:bodyPr/>
        <a:lstStyle/>
        <a:p>
          <a:endParaRPr lang="ru-RU"/>
        </a:p>
      </dgm:t>
    </dgm:pt>
    <dgm:pt modelId="{632A0BBA-80EA-48EC-826C-67AE2209012B}">
      <dgm:prSet phldrT="[Текст]" custT="1"/>
      <dgm:spPr/>
      <dgm:t>
        <a:bodyPr/>
        <a:lstStyle/>
        <a:p>
          <a:pPr algn="l"/>
          <a:r>
            <a:rPr lang="ru-RU" sz="1400" dirty="0" smtClean="0"/>
            <a:t>эмоциональное благополучие детей во взаимодействии с предметно-пространственным окружением</a:t>
          </a:r>
          <a:endParaRPr lang="ru-RU" sz="1400" dirty="0"/>
        </a:p>
      </dgm:t>
    </dgm:pt>
    <dgm:pt modelId="{A6771BCC-A40D-4654-ACAB-BA09E4D345D8}" type="parTrans" cxnId="{8DF73DE6-B744-4AC1-8A01-FCADE012E795}">
      <dgm:prSet/>
      <dgm:spPr/>
      <dgm:t>
        <a:bodyPr/>
        <a:lstStyle/>
        <a:p>
          <a:endParaRPr lang="ru-RU"/>
        </a:p>
      </dgm:t>
    </dgm:pt>
    <dgm:pt modelId="{D019F571-2C86-47D3-8361-835B4E83F932}" type="sibTrans" cxnId="{8DF73DE6-B744-4AC1-8A01-FCADE012E795}">
      <dgm:prSet/>
      <dgm:spPr/>
      <dgm:t>
        <a:bodyPr/>
        <a:lstStyle/>
        <a:p>
          <a:endParaRPr lang="ru-RU"/>
        </a:p>
      </dgm:t>
    </dgm:pt>
    <dgm:pt modelId="{B6EF65DB-0763-441F-B7BE-3CABBFA3BE2E}">
      <dgm:prSet custT="1"/>
      <dgm:spPr/>
      <dgm:t>
        <a:bodyPr/>
        <a:lstStyle/>
        <a:p>
          <a:pPr algn="l"/>
          <a:r>
            <a:rPr lang="ru-RU" sz="1400" dirty="0" smtClean="0"/>
            <a:t>возможность самовыражения детей</a:t>
          </a:r>
          <a:endParaRPr lang="ru-RU" sz="1400" dirty="0"/>
        </a:p>
      </dgm:t>
    </dgm:pt>
    <dgm:pt modelId="{8C7D3593-504F-41AE-9E0D-219B0D932A33}" type="parTrans" cxnId="{03DC7127-76D6-4519-9A18-6071988399BC}">
      <dgm:prSet/>
      <dgm:spPr/>
      <dgm:t>
        <a:bodyPr/>
        <a:lstStyle/>
        <a:p>
          <a:endParaRPr lang="ru-RU"/>
        </a:p>
      </dgm:t>
    </dgm:pt>
    <dgm:pt modelId="{F2AD8570-C004-436F-83D5-8AF8B462404D}" type="sibTrans" cxnId="{03DC7127-76D6-4519-9A18-6071988399BC}">
      <dgm:prSet/>
      <dgm:spPr/>
      <dgm:t>
        <a:bodyPr/>
        <a:lstStyle/>
        <a:p>
          <a:endParaRPr lang="ru-RU"/>
        </a:p>
      </dgm:t>
    </dgm:pt>
    <dgm:pt modelId="{E466AB2C-0519-45AE-90CF-7E8C97A84753}" type="pres">
      <dgm:prSet presAssocID="{51D78C14-DFE5-43CB-9BC4-246035548FC1}" presName="linearFlow" presStyleCnt="0">
        <dgm:presLayoutVars>
          <dgm:dir/>
          <dgm:resizeHandles val="exact"/>
        </dgm:presLayoutVars>
      </dgm:prSet>
      <dgm:spPr/>
    </dgm:pt>
    <dgm:pt modelId="{481F6B3F-E103-448C-97BF-AF2FAB3F9E5E}" type="pres">
      <dgm:prSet presAssocID="{84B8D712-1F53-4121-B48F-BB4790CAEFE1}" presName="composite" presStyleCnt="0"/>
      <dgm:spPr/>
    </dgm:pt>
    <dgm:pt modelId="{31FF77F8-C144-46A5-8D02-2DC8762FF869}" type="pres">
      <dgm:prSet presAssocID="{84B8D712-1F53-4121-B48F-BB4790CAEFE1}" presName="imgShp" presStyleLbl="fgImgPlace1" presStyleIdx="0" presStyleCnt="4" custScaleX="129882" custScaleY="103744"/>
      <dgm:spPr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AEB86FF8-A0C6-43AE-BEF7-ECD62B60477B}" type="pres">
      <dgm:prSet presAssocID="{84B8D712-1F53-4121-B48F-BB4790CAEFE1}" presName="txShp" presStyleLbl="node1" presStyleIdx="0" presStyleCnt="4" custLinFactNeighborX="1179" custLinFactNeighborY="-3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A71BA7-2796-467E-A91A-12DD0A064DF8}" type="pres">
      <dgm:prSet presAssocID="{11026923-2AAF-4912-B104-6E9F03FA7D58}" presName="spacing" presStyleCnt="0"/>
      <dgm:spPr/>
    </dgm:pt>
    <dgm:pt modelId="{097F05ED-BB4A-497D-9E90-2D0F8E7E675D}" type="pres">
      <dgm:prSet presAssocID="{4B60A9E2-CFC9-4170-843B-8AAB39A5EE90}" presName="composite" presStyleCnt="0"/>
      <dgm:spPr/>
    </dgm:pt>
    <dgm:pt modelId="{53078C3A-19F5-45F2-8A00-DD2BE5B9FA60}" type="pres">
      <dgm:prSet presAssocID="{4B60A9E2-CFC9-4170-843B-8AAB39A5EE90}" presName="imgShp" presStyleLbl="fgImgPlace1" presStyleIdx="1" presStyleCnt="4"/>
      <dgm:spPr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a:blipFill>
      </dgm:spPr>
    </dgm:pt>
    <dgm:pt modelId="{F76823B6-EDA6-4FD9-86DA-0441C086FD52}" type="pres">
      <dgm:prSet presAssocID="{4B60A9E2-CFC9-4170-843B-8AAB39A5EE90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ADC9B2-E23E-4C6A-86E3-EDCD2A6441BC}" type="pres">
      <dgm:prSet presAssocID="{9718E4ED-C69E-4FA2-A4B7-422227940C07}" presName="spacing" presStyleCnt="0"/>
      <dgm:spPr/>
    </dgm:pt>
    <dgm:pt modelId="{91D9339D-5D13-46D8-B01D-EE5BD304CA4F}" type="pres">
      <dgm:prSet presAssocID="{632A0BBA-80EA-48EC-826C-67AE2209012B}" presName="composite" presStyleCnt="0"/>
      <dgm:spPr/>
    </dgm:pt>
    <dgm:pt modelId="{CCC685EF-2AD1-48EE-8415-FC0956AD6728}" type="pres">
      <dgm:prSet presAssocID="{632A0BBA-80EA-48EC-826C-67AE2209012B}" presName="imgShp" presStyleLbl="fgImgPlace1" presStyleIdx="2" presStyleCnt="4"/>
      <dgm:spPr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a:blipFill>
      </dgm:spPr>
    </dgm:pt>
    <dgm:pt modelId="{A0211DED-52C3-4199-8283-C920934CD078}" type="pres">
      <dgm:prSet presAssocID="{632A0BBA-80EA-48EC-826C-67AE2209012B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9A871C-BAE6-49E7-9D5B-967DAD2CF806}" type="pres">
      <dgm:prSet presAssocID="{D019F571-2C86-47D3-8361-835B4E83F932}" presName="spacing" presStyleCnt="0"/>
      <dgm:spPr/>
    </dgm:pt>
    <dgm:pt modelId="{96FEE6F8-F388-4E7A-83C3-B467A5E3590B}" type="pres">
      <dgm:prSet presAssocID="{B6EF65DB-0763-441F-B7BE-3CABBFA3BE2E}" presName="composite" presStyleCnt="0"/>
      <dgm:spPr/>
    </dgm:pt>
    <dgm:pt modelId="{29FC5D9B-CF5D-4C27-8C73-7BD46B8821C1}" type="pres">
      <dgm:prSet presAssocID="{B6EF65DB-0763-441F-B7BE-3CABBFA3BE2E}" presName="imgShp" presStyleLbl="fgImgPlace1" presStyleIdx="3" presStyleCnt="4"/>
      <dgm:spPr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a:blipFill>
      </dgm:spPr>
    </dgm:pt>
    <dgm:pt modelId="{030509DC-DBE3-4287-BCD1-23A83E4FA13D}" type="pres">
      <dgm:prSet presAssocID="{B6EF65DB-0763-441F-B7BE-3CABBFA3BE2E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DC7127-76D6-4519-9A18-6071988399BC}" srcId="{51D78C14-DFE5-43CB-9BC4-246035548FC1}" destId="{B6EF65DB-0763-441F-B7BE-3CABBFA3BE2E}" srcOrd="3" destOrd="0" parTransId="{8C7D3593-504F-41AE-9E0D-219B0D932A33}" sibTransId="{F2AD8570-C004-436F-83D5-8AF8B462404D}"/>
    <dgm:cxn modelId="{8DF73DE6-B744-4AC1-8A01-FCADE012E795}" srcId="{51D78C14-DFE5-43CB-9BC4-246035548FC1}" destId="{632A0BBA-80EA-48EC-826C-67AE2209012B}" srcOrd="2" destOrd="0" parTransId="{A6771BCC-A40D-4654-ACAB-BA09E4D345D8}" sibTransId="{D019F571-2C86-47D3-8361-835B4E83F932}"/>
    <dgm:cxn modelId="{172D04AD-7004-4749-A395-E782C35258E2}" srcId="{51D78C14-DFE5-43CB-9BC4-246035548FC1}" destId="{4B60A9E2-CFC9-4170-843B-8AAB39A5EE90}" srcOrd="1" destOrd="0" parTransId="{B1916593-AA57-4F0B-AD01-37249D709A9A}" sibTransId="{9718E4ED-C69E-4FA2-A4B7-422227940C07}"/>
    <dgm:cxn modelId="{7D7BBE74-54AA-4A0A-ACDD-F22284856114}" type="presOf" srcId="{51D78C14-DFE5-43CB-9BC4-246035548FC1}" destId="{E466AB2C-0519-45AE-90CF-7E8C97A84753}" srcOrd="0" destOrd="0" presId="urn:microsoft.com/office/officeart/2005/8/layout/vList3#1"/>
    <dgm:cxn modelId="{D814F592-F8C2-46A2-B19D-0322007C0AA0}" type="presOf" srcId="{632A0BBA-80EA-48EC-826C-67AE2209012B}" destId="{A0211DED-52C3-4199-8283-C920934CD078}" srcOrd="0" destOrd="0" presId="urn:microsoft.com/office/officeart/2005/8/layout/vList3#1"/>
    <dgm:cxn modelId="{F9414CD2-30D9-45C5-B50A-D68417F6BC91}" srcId="{51D78C14-DFE5-43CB-9BC4-246035548FC1}" destId="{84B8D712-1F53-4121-B48F-BB4790CAEFE1}" srcOrd="0" destOrd="0" parTransId="{893A7C72-9F05-4C65-93AF-4DF81EFBEA77}" sibTransId="{11026923-2AAF-4912-B104-6E9F03FA7D58}"/>
    <dgm:cxn modelId="{61CFE3D7-A388-42D5-887B-C2EB4E33B135}" type="presOf" srcId="{84B8D712-1F53-4121-B48F-BB4790CAEFE1}" destId="{AEB86FF8-A0C6-43AE-BEF7-ECD62B60477B}" srcOrd="0" destOrd="0" presId="urn:microsoft.com/office/officeart/2005/8/layout/vList3#1"/>
    <dgm:cxn modelId="{C320149C-5338-4ECA-AC01-668C34199336}" type="presOf" srcId="{4B60A9E2-CFC9-4170-843B-8AAB39A5EE90}" destId="{F76823B6-EDA6-4FD9-86DA-0441C086FD52}" srcOrd="0" destOrd="0" presId="urn:microsoft.com/office/officeart/2005/8/layout/vList3#1"/>
    <dgm:cxn modelId="{E0CCF89C-CC5C-4A1D-8A0F-05AF19FA49C0}" type="presOf" srcId="{B6EF65DB-0763-441F-B7BE-3CABBFA3BE2E}" destId="{030509DC-DBE3-4287-BCD1-23A83E4FA13D}" srcOrd="0" destOrd="0" presId="urn:microsoft.com/office/officeart/2005/8/layout/vList3#1"/>
    <dgm:cxn modelId="{ABCBF94A-FA9E-4E15-9A54-0DBA35EE8408}" type="presParOf" srcId="{E466AB2C-0519-45AE-90CF-7E8C97A84753}" destId="{481F6B3F-E103-448C-97BF-AF2FAB3F9E5E}" srcOrd="0" destOrd="0" presId="urn:microsoft.com/office/officeart/2005/8/layout/vList3#1"/>
    <dgm:cxn modelId="{E9F7FA27-7FBF-4260-A447-A6D46BC86A43}" type="presParOf" srcId="{481F6B3F-E103-448C-97BF-AF2FAB3F9E5E}" destId="{31FF77F8-C144-46A5-8D02-2DC8762FF869}" srcOrd="0" destOrd="0" presId="urn:microsoft.com/office/officeart/2005/8/layout/vList3#1"/>
    <dgm:cxn modelId="{D2109523-2304-4152-BF42-5BD7FFBFC0B9}" type="presParOf" srcId="{481F6B3F-E103-448C-97BF-AF2FAB3F9E5E}" destId="{AEB86FF8-A0C6-43AE-BEF7-ECD62B60477B}" srcOrd="1" destOrd="0" presId="urn:microsoft.com/office/officeart/2005/8/layout/vList3#1"/>
    <dgm:cxn modelId="{408E5715-0211-433D-9054-60EDB17A2709}" type="presParOf" srcId="{E466AB2C-0519-45AE-90CF-7E8C97A84753}" destId="{E1A71BA7-2796-467E-A91A-12DD0A064DF8}" srcOrd="1" destOrd="0" presId="urn:microsoft.com/office/officeart/2005/8/layout/vList3#1"/>
    <dgm:cxn modelId="{728C2D13-881C-4545-9F0A-C7A10DF051E6}" type="presParOf" srcId="{E466AB2C-0519-45AE-90CF-7E8C97A84753}" destId="{097F05ED-BB4A-497D-9E90-2D0F8E7E675D}" srcOrd="2" destOrd="0" presId="urn:microsoft.com/office/officeart/2005/8/layout/vList3#1"/>
    <dgm:cxn modelId="{C78B9C03-DD13-4739-8368-511BD3A710A7}" type="presParOf" srcId="{097F05ED-BB4A-497D-9E90-2D0F8E7E675D}" destId="{53078C3A-19F5-45F2-8A00-DD2BE5B9FA60}" srcOrd="0" destOrd="0" presId="urn:microsoft.com/office/officeart/2005/8/layout/vList3#1"/>
    <dgm:cxn modelId="{2410AAC7-06DD-4B4C-9DEC-DCF3A392F336}" type="presParOf" srcId="{097F05ED-BB4A-497D-9E90-2D0F8E7E675D}" destId="{F76823B6-EDA6-4FD9-86DA-0441C086FD52}" srcOrd="1" destOrd="0" presId="urn:microsoft.com/office/officeart/2005/8/layout/vList3#1"/>
    <dgm:cxn modelId="{2FA518A6-9E04-4F6B-BAF1-7BC820741CE0}" type="presParOf" srcId="{E466AB2C-0519-45AE-90CF-7E8C97A84753}" destId="{0DADC9B2-E23E-4C6A-86E3-EDCD2A6441BC}" srcOrd="3" destOrd="0" presId="urn:microsoft.com/office/officeart/2005/8/layout/vList3#1"/>
    <dgm:cxn modelId="{6CCEADD1-D02C-4A3A-A52E-8C9356A32058}" type="presParOf" srcId="{E466AB2C-0519-45AE-90CF-7E8C97A84753}" destId="{91D9339D-5D13-46D8-B01D-EE5BD304CA4F}" srcOrd="4" destOrd="0" presId="urn:microsoft.com/office/officeart/2005/8/layout/vList3#1"/>
    <dgm:cxn modelId="{2E031A6D-ED22-4117-BA92-1EEF2B247F7B}" type="presParOf" srcId="{91D9339D-5D13-46D8-B01D-EE5BD304CA4F}" destId="{CCC685EF-2AD1-48EE-8415-FC0956AD6728}" srcOrd="0" destOrd="0" presId="urn:microsoft.com/office/officeart/2005/8/layout/vList3#1"/>
    <dgm:cxn modelId="{3493F757-DDB6-4A29-814D-D29C3556764D}" type="presParOf" srcId="{91D9339D-5D13-46D8-B01D-EE5BD304CA4F}" destId="{A0211DED-52C3-4199-8283-C920934CD078}" srcOrd="1" destOrd="0" presId="urn:microsoft.com/office/officeart/2005/8/layout/vList3#1"/>
    <dgm:cxn modelId="{62772BFB-C464-4546-B33D-CD258557CD36}" type="presParOf" srcId="{E466AB2C-0519-45AE-90CF-7E8C97A84753}" destId="{939A871C-BAE6-49E7-9D5B-967DAD2CF806}" srcOrd="5" destOrd="0" presId="urn:microsoft.com/office/officeart/2005/8/layout/vList3#1"/>
    <dgm:cxn modelId="{805BA760-0E02-4E70-9942-9A7B1CC6F7F9}" type="presParOf" srcId="{E466AB2C-0519-45AE-90CF-7E8C97A84753}" destId="{96FEE6F8-F388-4E7A-83C3-B467A5E3590B}" srcOrd="6" destOrd="0" presId="urn:microsoft.com/office/officeart/2005/8/layout/vList3#1"/>
    <dgm:cxn modelId="{58C0CB5B-9B53-454C-BB68-90AF26045102}" type="presParOf" srcId="{96FEE6F8-F388-4E7A-83C3-B467A5E3590B}" destId="{29FC5D9B-CF5D-4C27-8C73-7BD46B8821C1}" srcOrd="0" destOrd="0" presId="urn:microsoft.com/office/officeart/2005/8/layout/vList3#1"/>
    <dgm:cxn modelId="{D44F589C-4F58-4D3B-97F7-3C12CFB3CC56}" type="presParOf" srcId="{96FEE6F8-F388-4E7A-83C3-B467A5E3590B}" destId="{030509DC-DBE3-4287-BCD1-23A83E4FA13D}" srcOrd="1" destOrd="0" presId="urn:microsoft.com/office/officeart/2005/8/layout/vList3#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6A304E-8B93-4508-881A-C7077D420C6D}">
      <dsp:nvSpPr>
        <dsp:cNvPr id="0" name=""/>
        <dsp:cNvSpPr/>
      </dsp:nvSpPr>
      <dsp:spPr>
        <a:xfrm>
          <a:off x="3924951" y="28777"/>
          <a:ext cx="2570028" cy="1231526"/>
        </a:xfrm>
        <a:prstGeom prst="ellipse">
          <a:avLst/>
        </a:prstGeom>
        <a:solidFill>
          <a:schemeClr val="accent5"/>
        </a:solidFill>
        <a:ln w="25400" cap="flat" cmpd="sng" algn="ctr">
          <a:solidFill>
            <a:schemeClr val="accent5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Направления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работы </a:t>
          </a:r>
          <a:endParaRPr lang="ru-RU" sz="1600" kern="1200" dirty="0"/>
        </a:p>
      </dsp:txBody>
      <dsp:txXfrm>
        <a:off x="4301323" y="209130"/>
        <a:ext cx="1817284" cy="870820"/>
      </dsp:txXfrm>
    </dsp:sp>
    <dsp:sp modelId="{CDBB71F4-18D7-4C1F-A707-B6A405C74632}">
      <dsp:nvSpPr>
        <dsp:cNvPr id="0" name=""/>
        <dsp:cNvSpPr/>
      </dsp:nvSpPr>
      <dsp:spPr>
        <a:xfrm rot="10616565">
          <a:off x="2452738" y="735723"/>
          <a:ext cx="1481175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1481175" y="16525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156296" y="715219"/>
        <a:ext cx="74058" cy="74058"/>
      </dsp:txXfrm>
    </dsp:sp>
    <dsp:sp modelId="{6514BDE4-909F-492B-9591-2E3C9E032638}">
      <dsp:nvSpPr>
        <dsp:cNvPr id="0" name=""/>
        <dsp:cNvSpPr/>
      </dsp:nvSpPr>
      <dsp:spPr>
        <a:xfrm>
          <a:off x="164228" y="216021"/>
          <a:ext cx="2294842" cy="1273455"/>
        </a:xfrm>
        <a:prstGeom prst="ellipse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2"/>
              </a:solidFill>
            </a:rPr>
            <a:t>диагностическое</a:t>
          </a:r>
          <a:endParaRPr lang="ru-RU" sz="1400" b="1" kern="1200" dirty="0">
            <a:solidFill>
              <a:schemeClr val="tx2"/>
            </a:solidFill>
          </a:endParaRPr>
        </a:p>
      </dsp:txBody>
      <dsp:txXfrm>
        <a:off x="500300" y="402514"/>
        <a:ext cx="1622698" cy="900469"/>
      </dsp:txXfrm>
    </dsp:sp>
    <dsp:sp modelId="{54A9FD40-FA99-4337-ACB1-56857C19C3A9}">
      <dsp:nvSpPr>
        <dsp:cNvPr id="0" name=""/>
        <dsp:cNvSpPr/>
      </dsp:nvSpPr>
      <dsp:spPr>
        <a:xfrm rot="5045775">
          <a:off x="4671987" y="1910011"/>
          <a:ext cx="1341088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1341088" y="16525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309004" y="1893009"/>
        <a:ext cx="67054" cy="67054"/>
      </dsp:txXfrm>
    </dsp:sp>
    <dsp:sp modelId="{3C8E0DD4-49D9-490D-A130-79E4CCF2B082}">
      <dsp:nvSpPr>
        <dsp:cNvPr id="0" name=""/>
        <dsp:cNvSpPr/>
      </dsp:nvSpPr>
      <dsp:spPr>
        <a:xfrm>
          <a:off x="4429007" y="2592293"/>
          <a:ext cx="2095621" cy="1265746"/>
        </a:xfrm>
        <a:prstGeom prst="ellipse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Коррекционно-развивающее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4735904" y="2777657"/>
        <a:ext cx="1481827" cy="895018"/>
      </dsp:txXfrm>
    </dsp:sp>
    <dsp:sp modelId="{5D1DDDE7-BFD7-4239-B7EA-3840C207F089}">
      <dsp:nvSpPr>
        <dsp:cNvPr id="0" name=""/>
        <dsp:cNvSpPr/>
      </dsp:nvSpPr>
      <dsp:spPr>
        <a:xfrm rot="7821309">
          <a:off x="3024641" y="1984970"/>
          <a:ext cx="2064589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2064589" y="16525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 rot="10800000">
        <a:off x="4005321" y="1949880"/>
        <a:ext cx="103229" cy="103229"/>
      </dsp:txXfrm>
    </dsp:sp>
    <dsp:sp modelId="{AD07C3E8-CB37-4D2B-B73B-0D30203BA9B3}">
      <dsp:nvSpPr>
        <dsp:cNvPr id="0" name=""/>
        <dsp:cNvSpPr/>
      </dsp:nvSpPr>
      <dsp:spPr>
        <a:xfrm>
          <a:off x="1933510" y="2736306"/>
          <a:ext cx="2048367" cy="1117689"/>
        </a:xfrm>
        <a:prstGeom prst="ellipse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консультативное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2233486" y="2899988"/>
        <a:ext cx="1448415" cy="790325"/>
      </dsp:txXfrm>
    </dsp:sp>
    <dsp:sp modelId="{D2D0E9F8-81D7-4896-82FA-85D1C24E627C}">
      <dsp:nvSpPr>
        <dsp:cNvPr id="0" name=""/>
        <dsp:cNvSpPr/>
      </dsp:nvSpPr>
      <dsp:spPr>
        <a:xfrm rot="9409567">
          <a:off x="1956752" y="1508765"/>
          <a:ext cx="2391359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2391359" y="16525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3092648" y="1465506"/>
        <a:ext cx="119567" cy="119567"/>
      </dsp:txXfrm>
    </dsp:sp>
    <dsp:sp modelId="{7DE672BF-B841-47FA-A8A8-CE63DF8A1621}">
      <dsp:nvSpPr>
        <dsp:cNvPr id="0" name=""/>
        <dsp:cNvSpPr/>
      </dsp:nvSpPr>
      <dsp:spPr>
        <a:xfrm>
          <a:off x="185859" y="1800201"/>
          <a:ext cx="2111704" cy="1085989"/>
        </a:xfrm>
        <a:prstGeom prst="ellipse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</a:rPr>
            <a:t>Информационно-просветительское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495111" y="1959240"/>
        <a:ext cx="1493200" cy="7679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AE42CC-3414-45DD-8D0A-C0BDFB9526BA}">
      <dsp:nvSpPr>
        <dsp:cNvPr id="0" name=""/>
        <dsp:cNvSpPr/>
      </dsp:nvSpPr>
      <dsp:spPr>
        <a:xfrm>
          <a:off x="1080132" y="740185"/>
          <a:ext cx="5857196" cy="5857196"/>
        </a:xfrm>
        <a:prstGeom prst="circularArrow">
          <a:avLst>
            <a:gd name="adj1" fmla="val 5544"/>
            <a:gd name="adj2" fmla="val 330680"/>
            <a:gd name="adj3" fmla="val 12943636"/>
            <a:gd name="adj4" fmla="val 17916016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282D18-902C-431D-A302-16595DD07B96}">
      <dsp:nvSpPr>
        <dsp:cNvPr id="0" name=""/>
        <dsp:cNvSpPr/>
      </dsp:nvSpPr>
      <dsp:spPr>
        <a:xfrm>
          <a:off x="2139969" y="1101530"/>
          <a:ext cx="3656223" cy="1535980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Учитель-логопед: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Определение сложности и выраженности речевых недостатков, коррекция устной речи, профилактика нарушений письменной речи, оказание консультативной помощи родителям</a:t>
          </a:r>
          <a:endParaRPr lang="ru-RU" sz="1400" kern="1200" dirty="0"/>
        </a:p>
      </dsp:txBody>
      <dsp:txXfrm>
        <a:off x="2214949" y="1176510"/>
        <a:ext cx="3506263" cy="1386020"/>
      </dsp:txXfrm>
    </dsp:sp>
    <dsp:sp modelId="{AC26B792-141D-4D61-ACA6-C7E45CDBDCB1}">
      <dsp:nvSpPr>
        <dsp:cNvPr id="0" name=""/>
        <dsp:cNvSpPr/>
      </dsp:nvSpPr>
      <dsp:spPr>
        <a:xfrm>
          <a:off x="4798240" y="2943636"/>
          <a:ext cx="2706787" cy="144991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u="sng" kern="1200" dirty="0" smtClean="0"/>
            <a:t>Инструктор по физической культуре: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Развитие координации движений, работа над дыханием</a:t>
          </a:r>
          <a:endParaRPr lang="ru-RU" sz="1400" kern="1200" dirty="0"/>
        </a:p>
      </dsp:txBody>
      <dsp:txXfrm>
        <a:off x="4869019" y="3014415"/>
        <a:ext cx="2565229" cy="1308360"/>
      </dsp:txXfrm>
    </dsp:sp>
    <dsp:sp modelId="{C5A115C2-42F2-47DE-8D87-171AF20BC482}">
      <dsp:nvSpPr>
        <dsp:cNvPr id="0" name=""/>
        <dsp:cNvSpPr/>
      </dsp:nvSpPr>
      <dsp:spPr>
        <a:xfrm>
          <a:off x="4451224" y="4790443"/>
          <a:ext cx="2991164" cy="1402244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u="sng" kern="1200" dirty="0" smtClean="0"/>
            <a:t>Воспитатель: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соблюдение единого речевого режима в ООД и во время режимных моментов, развитие мелкой моторики, индивидуальная работа</a:t>
          </a:r>
        </a:p>
      </dsp:txBody>
      <dsp:txXfrm>
        <a:off x="4519676" y="4858895"/>
        <a:ext cx="2854260" cy="1265340"/>
      </dsp:txXfrm>
    </dsp:sp>
    <dsp:sp modelId="{E6333EF6-6395-4DE9-844B-9B7DA05E9227}">
      <dsp:nvSpPr>
        <dsp:cNvPr id="0" name=""/>
        <dsp:cNvSpPr/>
      </dsp:nvSpPr>
      <dsp:spPr>
        <a:xfrm>
          <a:off x="276514" y="4728137"/>
          <a:ext cx="3231148" cy="1434491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u="sng" kern="1200" dirty="0" smtClean="0"/>
            <a:t>Музыкальный руководитель: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Развитие чувства ритма, работа над речевым дыханием, голосом, автоматизация звуков, работа над интонационной выразительностью</a:t>
          </a:r>
          <a:endParaRPr lang="ru-RU" sz="1400" kern="1200" dirty="0"/>
        </a:p>
      </dsp:txBody>
      <dsp:txXfrm>
        <a:off x="346540" y="4798163"/>
        <a:ext cx="3091096" cy="1294439"/>
      </dsp:txXfrm>
    </dsp:sp>
    <dsp:sp modelId="{D8C985BD-A5E2-4B72-95C9-2C603045CFE3}">
      <dsp:nvSpPr>
        <dsp:cNvPr id="0" name=""/>
        <dsp:cNvSpPr/>
      </dsp:nvSpPr>
      <dsp:spPr>
        <a:xfrm>
          <a:off x="104039" y="3006733"/>
          <a:ext cx="2833700" cy="130081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rgbClr val="00B0F0"/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u="sng" kern="1200" dirty="0" smtClean="0"/>
            <a:t>Педагог-психолог: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Развитие основных психических процессов, снятие состояния тревожности</a:t>
          </a:r>
          <a:endParaRPr lang="ru-RU" sz="1400" kern="1200" dirty="0"/>
        </a:p>
      </dsp:txBody>
      <dsp:txXfrm>
        <a:off x="167539" y="3070233"/>
        <a:ext cx="2706700" cy="11738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B86FF8-A0C6-43AE-BEF7-ECD62B60477B}">
      <dsp:nvSpPr>
        <dsp:cNvPr id="0" name=""/>
        <dsp:cNvSpPr/>
      </dsp:nvSpPr>
      <dsp:spPr>
        <a:xfrm rot="10800000">
          <a:off x="1490446" y="11584"/>
          <a:ext cx="4804268" cy="688952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3809" tIns="53340" rIns="99568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обеспечивают: игровую, познавательную, исследовательскую и творческую активность детей</a:t>
          </a:r>
          <a:endParaRPr lang="ru-RU" sz="1400" kern="1200" dirty="0"/>
        </a:p>
      </dsp:txBody>
      <dsp:txXfrm rot="10800000">
        <a:off x="1662684" y="11584"/>
        <a:ext cx="4632030" cy="688952"/>
      </dsp:txXfrm>
    </dsp:sp>
    <dsp:sp modelId="{31FF77F8-C144-46A5-8D02-2DC8762FF869}">
      <dsp:nvSpPr>
        <dsp:cNvPr id="0" name=""/>
        <dsp:cNvSpPr/>
      </dsp:nvSpPr>
      <dsp:spPr>
        <a:xfrm>
          <a:off x="986391" y="788"/>
          <a:ext cx="894824" cy="714746"/>
        </a:xfrm>
        <a:prstGeom prst="ellipse">
          <a:avLst/>
        </a:prstGeom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76823B6-EDA6-4FD9-86DA-0441C086FD52}">
      <dsp:nvSpPr>
        <dsp:cNvPr id="0" name=""/>
        <dsp:cNvSpPr/>
      </dsp:nvSpPr>
      <dsp:spPr>
        <a:xfrm rot="10800000">
          <a:off x="1382335" y="921192"/>
          <a:ext cx="4804268" cy="688952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3809" tIns="53340" rIns="99568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двигательную активность, в том числе развитие крупной, мелкой, мимической, артикуляционной моторики, участие в подвижных играх;</a:t>
          </a:r>
          <a:endParaRPr lang="ru-RU" sz="1400" kern="1200" dirty="0"/>
        </a:p>
      </dsp:txBody>
      <dsp:txXfrm rot="10800000">
        <a:off x="1554573" y="921192"/>
        <a:ext cx="4632030" cy="688952"/>
      </dsp:txXfrm>
    </dsp:sp>
    <dsp:sp modelId="{53078C3A-19F5-45F2-8A00-DD2BE5B9FA60}">
      <dsp:nvSpPr>
        <dsp:cNvPr id="0" name=""/>
        <dsp:cNvSpPr/>
      </dsp:nvSpPr>
      <dsp:spPr>
        <a:xfrm>
          <a:off x="1037859" y="921192"/>
          <a:ext cx="688952" cy="688952"/>
        </a:xfrm>
        <a:prstGeom prst="ellipse">
          <a:avLst/>
        </a:prstGeom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0211DED-52C3-4199-8283-C920934CD078}">
      <dsp:nvSpPr>
        <dsp:cNvPr id="0" name=""/>
        <dsp:cNvSpPr/>
      </dsp:nvSpPr>
      <dsp:spPr>
        <a:xfrm rot="10800000">
          <a:off x="1382335" y="1815801"/>
          <a:ext cx="4804268" cy="688952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3809" tIns="53340" rIns="99568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эмоциональное благополучие детей во взаимодействии с предметно-пространственным окружением</a:t>
          </a:r>
          <a:endParaRPr lang="ru-RU" sz="1400" kern="1200" dirty="0"/>
        </a:p>
      </dsp:txBody>
      <dsp:txXfrm rot="10800000">
        <a:off x="1554573" y="1815801"/>
        <a:ext cx="4632030" cy="688952"/>
      </dsp:txXfrm>
    </dsp:sp>
    <dsp:sp modelId="{CCC685EF-2AD1-48EE-8415-FC0956AD6728}">
      <dsp:nvSpPr>
        <dsp:cNvPr id="0" name=""/>
        <dsp:cNvSpPr/>
      </dsp:nvSpPr>
      <dsp:spPr>
        <a:xfrm>
          <a:off x="1037859" y="1815801"/>
          <a:ext cx="688952" cy="688952"/>
        </a:xfrm>
        <a:prstGeom prst="ellipse">
          <a:avLst/>
        </a:prstGeom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30509DC-DBE3-4287-BCD1-23A83E4FA13D}">
      <dsp:nvSpPr>
        <dsp:cNvPr id="0" name=""/>
        <dsp:cNvSpPr/>
      </dsp:nvSpPr>
      <dsp:spPr>
        <a:xfrm rot="10800000">
          <a:off x="1382335" y="2710411"/>
          <a:ext cx="4804268" cy="688952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3809" tIns="53340" rIns="99568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возможность самовыражения детей</a:t>
          </a:r>
          <a:endParaRPr lang="ru-RU" sz="1400" kern="1200" dirty="0"/>
        </a:p>
      </dsp:txBody>
      <dsp:txXfrm rot="10800000">
        <a:off x="1554573" y="2710411"/>
        <a:ext cx="4632030" cy="688952"/>
      </dsp:txXfrm>
    </dsp:sp>
    <dsp:sp modelId="{29FC5D9B-CF5D-4C27-8C73-7BD46B8821C1}">
      <dsp:nvSpPr>
        <dsp:cNvPr id="0" name=""/>
        <dsp:cNvSpPr/>
      </dsp:nvSpPr>
      <dsp:spPr>
        <a:xfrm>
          <a:off x="1037859" y="2710411"/>
          <a:ext cx="688952" cy="688952"/>
        </a:xfrm>
        <a:prstGeom prst="ellipse">
          <a:avLst/>
        </a:prstGeom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tetrad-v-kosuyu-liniyu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332656"/>
            <a:ext cx="8064896" cy="63182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EC84A-40C9-4375-BC44-66C1F067A397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D96-12A8-41D8-99B3-9D279FAC573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 descr="40057_ORIGINAL_1274353316.jpg.jpg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1520" y="2564904"/>
            <a:ext cx="3181350" cy="4076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EC84A-40C9-4375-BC44-66C1F067A397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D96-12A8-41D8-99B3-9D279FAC5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EC84A-40C9-4375-BC44-66C1F067A397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D96-12A8-41D8-99B3-9D279FAC5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EC84A-40C9-4375-BC44-66C1F067A397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D96-12A8-41D8-99B3-9D279FAC573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 descr="tetrad-v-kosuyu-liniyu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95536" y="260648"/>
            <a:ext cx="8064896" cy="62646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40057_ORIGINAL_1274353316.jpg - копия.jpg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6372200" y="2636912"/>
            <a:ext cx="2559695" cy="3981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EC84A-40C9-4375-BC44-66C1F067A397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D96-12A8-41D8-99B3-9D279FAC5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EC84A-40C9-4375-BC44-66C1F067A397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D96-12A8-41D8-99B3-9D279FAC5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EC84A-40C9-4375-BC44-66C1F067A397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D96-12A8-41D8-99B3-9D279FAC5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EC84A-40C9-4375-BC44-66C1F067A397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D96-12A8-41D8-99B3-9D279FAC5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EC84A-40C9-4375-BC44-66C1F067A397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D96-12A8-41D8-99B3-9D279FAC5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EC84A-40C9-4375-BC44-66C1F067A397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D96-12A8-41D8-99B3-9D279FAC5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EC84A-40C9-4375-BC44-66C1F067A397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5D96-12A8-41D8-99B3-9D279FAC5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EC84A-40C9-4375-BC44-66C1F067A397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95D96-12A8-41D8-99B3-9D279FAC5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diagramLayout" Target="../diagrams/layout3.xml"/><Relationship Id="rId7" Type="http://schemas.openxmlformats.org/officeDocument/2006/relationships/image" Target="../media/image1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28794" y="1571612"/>
            <a:ext cx="6408712" cy="2304256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КРАТКАЯ ПРЕЗЕНТАЦИЯ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ПРОГРАММЫ: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АДАПТИРОВАННОЙ ОСНОВНОЙ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ОБРАЗОВАТЕЛЬНОЙ ПРОГРАММЫ                                                           ДЛЯ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ДЕТЕЙ  С ТЯЖЁЛЫМИ</a:t>
            </a: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НАРУШЕНИЯМИ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РЕЧИ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(общим недоразвитием речи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5до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лет.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МАДОУ ЦРР –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/с «Кубэлэк» г.Баймак МР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Баймаский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район Республики Башкортостан</a:t>
            </a:r>
            <a:endParaRPr lang="ru-RU" sz="2700" b="1" dirty="0">
              <a:solidFill>
                <a:srgbClr val="006600"/>
              </a:solidFill>
              <a:effectLst>
                <a:glow rad="101600">
                  <a:srgbClr val="00CC00">
                    <a:alpha val="60000"/>
                  </a:srgb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4293096"/>
            <a:ext cx="3960440" cy="2088232"/>
          </a:xfrm>
        </p:spPr>
        <p:txBody>
          <a:bodyPr>
            <a:noAutofit/>
          </a:bodyPr>
          <a:lstStyle/>
          <a:p>
            <a:pPr algn="r"/>
            <a:endParaRPr lang="ru-RU" sz="2000" b="1" dirty="0">
              <a:solidFill>
                <a:srgbClr val="0033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620688"/>
            <a:ext cx="7056784" cy="5040560"/>
          </a:xfrm>
        </p:spPr>
        <p:txBody>
          <a:bodyPr>
            <a:noAutofit/>
          </a:bodyPr>
          <a:lstStyle/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Количество занятий. Согласно нормативам «Санитарно- эпидемиологические требования к устройству, содержанию и организации режима работы дошкольных образовательных учреждений», СанПиНа 2.4.1.3049-13,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утверждѐнного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Постановлением Главного государственного санитарного врача Российской Федерации от 22.07.2010 №91, учтены требования к организации режима дня и учебных занятий. Максимально допустимый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объѐм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недельной образовательной нагрузки не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превышает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нормы, допустимые СанПиНами (п.2.12.7).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В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соответствии СанПиНами продолжительность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занятий 5- го года жизни 20 минут, 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занятий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6-го года жизни 25 минут, с детьми 7-го года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жизни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 минут. Работа по коррекции звукопроизношения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проводится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индивидуально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2/3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раза в неделю с каждым ребенком.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В группах, логопедическом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кабинете создана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коррекционно-  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развивающая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среда с учетом эргоно­мических,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педагогических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психологических,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санитарно- 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гигиенических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требований. С целью усиления коррекционной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направленности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педагогического процесса в группах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оформлены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ло­гопедические зоны. Таким образом,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обеспечивается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закрепле­ние речевых навыков в свободной деятельности детей.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324258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Каждую неделю выделяются лексические темы, связанные с ближайшим окружением детей, имеющие большую практическую значимость и важные для организации общения. В их контексте проводится специальная работа по совершенствованию фонетико-фонематической и лексико- грамматической сторон речи детей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После уточнения, расширения и обогащения словарного запаса и отработки грамматических категорий проводится работа по развитию связной речи – на базе пройденного речевого материала.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Индивидуальные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занятия направлены на формирование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артикуляционных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укладов нарушенных звуков, их постановку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автоматизацию и развитие фонематического слуха 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восприятия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уточнение и расширение словарного запаса, отработку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лексико-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грамматических категорий. Последовательность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устранения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выявленных дефектов звукопроизношения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определяется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индивидуально, в соответствии с речевыми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особенностями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каждого ребенка и индивидуальным перспективным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планом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Постановка звуков осуществляется при максимальном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использовании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всех анализаторов.</a:t>
            </a:r>
          </a:p>
          <a:p>
            <a:pPr marL="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240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2447256" y="764704"/>
          <a:ext cx="669674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43" name="Picture 8" descr="http://cs628623.vk.me/v628623309/1857a/7HKtREEF36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84" y="191637"/>
            <a:ext cx="1319213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48070"/>
            <a:ext cx="3030538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1372897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="" xmlns:p14="http://schemas.microsoft.com/office/powerpoint/2010/main" val="2996940124"/>
              </p:ext>
            </p:extLst>
          </p:nvPr>
        </p:nvGraphicFramePr>
        <p:xfrm>
          <a:off x="1043275" y="557425"/>
          <a:ext cx="7488832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Овал 3"/>
          <p:cNvSpPr/>
          <p:nvPr/>
        </p:nvSpPr>
        <p:spPr>
          <a:xfrm>
            <a:off x="4320294" y="3608784"/>
            <a:ext cx="1224136" cy="1152128"/>
          </a:xfrm>
          <a:prstGeom prst="ellipse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Дети с  ОНР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1684" y="260648"/>
            <a:ext cx="7488832" cy="648072"/>
          </a:xfrm>
          <a:prstGeom prst="roundRect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Модель сотрудничества педагогов </a:t>
            </a:r>
            <a:r>
              <a:rPr lang="ru-RU" dirty="0" smtClean="0"/>
              <a:t> ДОУ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4969467" y="2852738"/>
            <a:ext cx="0" cy="576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507038" y="4266025"/>
            <a:ext cx="288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3779912" y="4204965"/>
            <a:ext cx="43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471319" y="4796631"/>
            <a:ext cx="360362" cy="576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4375268" y="4753531"/>
            <a:ext cx="288925" cy="504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8839861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i.ss.lv/gallery/1/5/1005/for-children-hobby-groups-gardens-subject-hobby-groups-200959.8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5313" y="3484486"/>
            <a:ext cx="3275012" cy="221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Заголовок 1"/>
          <p:cNvSpPr>
            <a:spLocks noGrp="1"/>
          </p:cNvSpPr>
          <p:nvPr>
            <p:ph type="title"/>
          </p:nvPr>
        </p:nvSpPr>
        <p:spPr>
          <a:xfrm>
            <a:off x="1331913" y="404813"/>
            <a:ext cx="7488237" cy="593725"/>
          </a:xfrm>
        </p:spPr>
        <p:txBody>
          <a:bodyPr>
            <a:normAutofit fontScale="90000"/>
          </a:bodyPr>
          <a:lstStyle/>
          <a:p>
            <a:endParaRPr lang="ru-RU" altLang="ru-RU" smtClean="0"/>
          </a:p>
        </p:txBody>
      </p:sp>
      <p:sp>
        <p:nvSpPr>
          <p:cNvPr id="4" name="Лента лицом вверх 3"/>
          <p:cNvSpPr/>
          <p:nvPr/>
        </p:nvSpPr>
        <p:spPr>
          <a:xfrm>
            <a:off x="611560" y="337814"/>
            <a:ext cx="7559675" cy="936625"/>
          </a:xfrm>
          <a:prstGeom prst="ribbon2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Формы работы с семьями воспитанников</a:t>
            </a:r>
          </a:p>
        </p:txBody>
      </p:sp>
      <p:sp>
        <p:nvSpPr>
          <p:cNvPr id="5" name="10-конечная звезда 4"/>
          <p:cNvSpPr/>
          <p:nvPr/>
        </p:nvSpPr>
        <p:spPr>
          <a:xfrm>
            <a:off x="809625" y="1813510"/>
            <a:ext cx="1873250" cy="1728787"/>
          </a:xfrm>
          <a:prstGeom prst="star10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/>
              <a:t>Тематические консультации</a:t>
            </a:r>
          </a:p>
        </p:txBody>
      </p:sp>
      <p:sp>
        <p:nvSpPr>
          <p:cNvPr id="8" name="10-конечная звезда 7"/>
          <p:cNvSpPr/>
          <p:nvPr/>
        </p:nvSpPr>
        <p:spPr>
          <a:xfrm>
            <a:off x="6588125" y="1628775"/>
            <a:ext cx="2232025" cy="1871663"/>
          </a:xfrm>
          <a:prstGeom prst="star10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/>
              <a:t> индивидуальные</a:t>
            </a:r>
          </a:p>
          <a:p>
            <a:pPr algn="ctr">
              <a:defRPr/>
            </a:pPr>
            <a:r>
              <a:rPr lang="ru-RU" sz="1400" dirty="0"/>
              <a:t>беседы, консультации</a:t>
            </a:r>
          </a:p>
        </p:txBody>
      </p:sp>
      <p:sp>
        <p:nvSpPr>
          <p:cNvPr id="9" name="10-конечная звезда 8"/>
          <p:cNvSpPr/>
          <p:nvPr/>
        </p:nvSpPr>
        <p:spPr>
          <a:xfrm>
            <a:off x="327285" y="3797769"/>
            <a:ext cx="2370138" cy="1787525"/>
          </a:xfrm>
          <a:prstGeom prst="star10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/>
              <a:t>Информационные стенды</a:t>
            </a:r>
          </a:p>
        </p:txBody>
      </p:sp>
      <p:sp>
        <p:nvSpPr>
          <p:cNvPr id="10" name="10-конечная звезда 9"/>
          <p:cNvSpPr/>
          <p:nvPr/>
        </p:nvSpPr>
        <p:spPr>
          <a:xfrm>
            <a:off x="3474848" y="1612823"/>
            <a:ext cx="2160588" cy="1871663"/>
          </a:xfrm>
          <a:prstGeom prst="star10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/>
              <a:t> консультативно-методическая помощь</a:t>
            </a:r>
          </a:p>
        </p:txBody>
      </p:sp>
      <p:sp>
        <p:nvSpPr>
          <p:cNvPr id="11" name="10-конечная звезда 10"/>
          <p:cNvSpPr/>
          <p:nvPr/>
        </p:nvSpPr>
        <p:spPr>
          <a:xfrm>
            <a:off x="6938963" y="3770313"/>
            <a:ext cx="2025650" cy="1787525"/>
          </a:xfrm>
          <a:prstGeom prst="star10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/>
              <a:t>Открытые занятия</a:t>
            </a:r>
          </a:p>
        </p:txBody>
      </p:sp>
      <p:pic>
        <p:nvPicPr>
          <p:cNvPr id="13322" name="Picture 9" descr="http://nd01.jxs.cz/461/961/8c74b9dfea_742050_o2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50" y="5805488"/>
            <a:ext cx="59690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9" descr="http://nd01.jxs.cz/461/961/8c74b9dfea_742050_o2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863" y="5805488"/>
            <a:ext cx="59690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4" name="Picture 9" descr="http://nd01.jxs.cz/461/961/8c74b9dfea_742050_o2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5830888"/>
            <a:ext cx="595313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5" name="Picture 9" descr="http://nd01.jxs.cz/461/961/8c74b9dfea_742050_o2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3300" y="5826125"/>
            <a:ext cx="59531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6" name="Picture 9" descr="http://nd01.jxs.cz/461/961/8c74b9dfea_742050_o2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0900" y="5805488"/>
            <a:ext cx="595313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7" name="Picture 9" descr="http://nd01.jxs.cz/461/961/8c74b9dfea_742050_o2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1188" y="5826125"/>
            <a:ext cx="5969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8" name="Picture 9" descr="http://nd01.jxs.cz/461/961/8c74b9dfea_742050_o2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788" y="5805488"/>
            <a:ext cx="59690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2497935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4" name="Лента лицом вниз 3"/>
          <p:cNvSpPr/>
          <p:nvPr/>
        </p:nvSpPr>
        <p:spPr>
          <a:xfrm>
            <a:off x="1258888" y="333375"/>
            <a:ext cx="7705725" cy="971550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Организация предметно-пространственной среды логопедического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кабинета и групп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="" xmlns:p14="http://schemas.microsoft.com/office/powerpoint/2010/main" val="836682815"/>
              </p:ext>
            </p:extLst>
          </p:nvPr>
        </p:nvGraphicFramePr>
        <p:xfrm>
          <a:off x="1919536" y="1900511"/>
          <a:ext cx="7224464" cy="340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4341" name="Picture 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540338"/>
            <a:ext cx="1712913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2" name="Picture 8" descr="http://detsadik-6.ucoz.ru/_si/0/24000817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39" y="3938587"/>
            <a:ext cx="2144713" cy="291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2353343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mdou133.edu.yar.ru/uslugi_naseleniyu/image001_w714_h2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76286"/>
            <a:ext cx="680085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Заголовок 1"/>
          <p:cNvSpPr>
            <a:spLocks noGrp="1"/>
          </p:cNvSpPr>
          <p:nvPr>
            <p:ph type="title"/>
          </p:nvPr>
        </p:nvSpPr>
        <p:spPr>
          <a:xfrm>
            <a:off x="2483768" y="2636912"/>
            <a:ext cx="6943725" cy="1152525"/>
          </a:xfrm>
        </p:spPr>
        <p:txBody>
          <a:bodyPr>
            <a:normAutofit/>
          </a:bodyPr>
          <a:lstStyle/>
          <a:p>
            <a:r>
              <a:rPr lang="ru-RU" altLang="ru-RU" dirty="0" smtClean="0"/>
              <a:t>Спасибо за внимание!</a:t>
            </a:r>
          </a:p>
        </p:txBody>
      </p:sp>
    </p:spTree>
    <p:extLst>
      <p:ext uri="{BB962C8B-B14F-4D97-AF65-F5344CB8AC3E}">
        <p14:creationId xmlns="" xmlns:p14="http://schemas.microsoft.com/office/powerpoint/2010/main" val="37183920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848872" cy="5760640"/>
          </a:xfrm>
        </p:spPr>
        <p:txBody>
          <a:bodyPr>
            <a:noAutofit/>
          </a:bodyPr>
          <a:lstStyle/>
          <a:p>
            <a:pPr lvl="0" algn="l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Адаптированная основная образовательная программа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разработана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 соответствии с: 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Федеральным законом от  29 декабря 2012 года № 273-ФЗ «Об образовании в Российской  Федерации»;</a:t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Федеральным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законом «Об основных гарантиях прав ребенка в Российской Федерации»;</a:t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Постановлением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Главного государственного санитарного врача РФ от 15.05.2013 г. № 26 г. Москва  «Об утверждении СанПиН 2.4.1.3049-13 «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Санитарно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-эпидемиологические требования к устройству, содержанию и организации режима работы дошкольных образовательных организаций»;</a:t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Приказом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Министерства образования и науки Российской Федерации от 30.08.2013 № 1014 г. Москва «Об утверждении Порядка организации и осуществления образовательной деятельности по основным образовательным программам- образовательным программам дошкольного образования»;</a:t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Приказом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Министерства образования и науки Российской Федерации от 17.10.2013 г. №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1155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«Федеральный государственный образовательный стандарт дошкольного образования»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ФГОС дошкольного образования);</a:t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Письмом 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Министерства образования и науки Российской Федерации от 28.02.2014 г.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№08-249 «Комментарии к ФГОС дошкольного образования»;</a:t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Конвенцией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 правах ребенка от 13.12.1989 г;</a:t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Лицензией 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на осуществление образовательной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деятельности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Уставом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автономного дошкольного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образовательного учреждения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ЦРР-д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/с «Кубэлэк»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Приказ муниципального автономного дошкольного образовательного учреждения ЦРР-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/с «Кубэлэк»  от 27.09.2017 №177 «Об утверждении адаптированной основной образовательной 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программы  для детей дошкольного возраста с ТНР МАДОУ ЦРР –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/с «Кубэлэк» на 2017-2018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год».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Положением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группе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компенсирующей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направленности в 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муниципального автономного дошкольного образовательного учреждения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ЦРР-д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/с «Кубэлэк», 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утв. Пр. №177 от 29.09.2017 </a:t>
            </a:r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smtClean="0">
                <a:latin typeface="Times New Roman" pitchFamily="18" charset="0"/>
                <a:cs typeface="Times New Roman" pitchFamily="18" charset="0"/>
              </a:rPr>
            </a:br>
            <a:endParaRPr lang="ru-RU" sz="1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142984"/>
            <a:ext cx="7772400" cy="2907754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составления адаптированной основной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образовательной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программы использовались: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Программа логопедической работы по преодолению общего недоразвития речи у детей. Т.Б. Филичева, Г.В. Чиркина; 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Программы дошкольных образовательных учреждений компенсирующего вида для детей 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нарушением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речи «Коррекция нарушения речи» Т.Б. Филичевой, Г.В.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Чиркиной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Т.В. Тумановой, С.А. Мироновой, А.В. Лагутиной; 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Практическое пособие «Устранение общего недоразвития речи у детей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дошкольного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возраста» Т.Б. Филичевой, Г.В. Чиркиной; 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Планирование коррекционно-развивающей работы в группе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компенсирующей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направленности для детей с тяжелым нарушением речи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(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ОНР) и рабочая программа учителя-логопеда.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Т.Б.Филичева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485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>
            <a:noAutofit/>
          </a:bodyPr>
          <a:lstStyle/>
          <a:p>
            <a:pPr marL="82550" indent="-82550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Целью Программы является проектирование социальной ситуации развития, осуществление коррекционно-развивающей деятельности и развивающей предметно - пространственной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среды, обеспечивающих позитивную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социализацию, мотивацию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и поддержку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индивидуальности ребенка с ограниченными возможностями здоровья (далее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дети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с ОВЗ), в том числе с инвалидностью, - воспитанника с тяжёлыми нарушениями речи.</a:t>
            </a:r>
          </a:p>
          <a:p>
            <a:pPr marL="0" indent="0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Цели Программы достигаются через решение следующих задач:</a:t>
            </a:r>
          </a:p>
          <a:p>
            <a:pPr marL="0" indent="0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  овладение детьми самостоятельной, связной, грамматически правильной речью и коммуникативными навыками, фонетической системой русского языка, элементами грамоты, что формирует психологическую готовность к обучению в школе и обеспечивает преемственность со следующей ступенью системы общего образования.</a:t>
            </a:r>
          </a:p>
          <a:p>
            <a:pPr marL="0" indent="0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– реализация адаптированной основной образовательной программы;</a:t>
            </a:r>
          </a:p>
          <a:p>
            <a:pPr marL="0" indent="0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– коррекция недостатков психофизического развития детей с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Общим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недорозвитием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речи  (далее дети с ОНР) 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– охрана и укрепление физического и психического  здоровья детей с ОНР, в том числе их эмоционального благополучия;</a:t>
            </a:r>
          </a:p>
          <a:p>
            <a:pPr marL="0" indent="0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– обеспечение равных возможностей для полноценного развития ребенка с ОНР в период дошкольного детства независимо от места проживания, пола, нации, языка, социального статуса;</a:t>
            </a:r>
          </a:p>
          <a:p>
            <a:pPr marL="0" indent="0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– создание благоприятных условий развития в соответствии с их возрастными, психофизическими и индивидуальными особенностями, развитие способностей и творческого потенциала каждого ребенка с ОНР как субъекта отношений с другими детьми, взрослыми и миром;</a:t>
            </a:r>
          </a:p>
          <a:p>
            <a:pPr marL="0" indent="0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– объединение обучения и воспитания в целостный образовательный процесс на</a:t>
            </a:r>
          </a:p>
          <a:p>
            <a:pPr marL="0" indent="0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основе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духовно-нравственных и социокультурных ценностей, принятых в обществе правил и норм поведения в интересах человека, семьи, общества;</a:t>
            </a:r>
          </a:p>
          <a:p>
            <a:pPr marL="0" indent="0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– формирование общей культуры личности детей с ОНР, развитие их социальных,</a:t>
            </a:r>
          </a:p>
          <a:p>
            <a:pPr marL="0" indent="0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нравственных, эстетических, интеллектуальных, физических качеств, инициативности,</a:t>
            </a:r>
          </a:p>
          <a:p>
            <a:pPr marL="0" indent="0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самостоятельности и ответственности ребенка, формирование предпосылок учебной</a:t>
            </a:r>
          </a:p>
          <a:p>
            <a:pPr marL="0" indent="0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деятельности;</a:t>
            </a:r>
          </a:p>
          <a:p>
            <a:pPr marL="0" indent="0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– формирование социокультурной среды, соответствующей психофизическим и</a:t>
            </a:r>
          </a:p>
          <a:p>
            <a:pPr marL="0" indent="0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индивидуальным особенностям детей с ОНР;</a:t>
            </a:r>
          </a:p>
          <a:p>
            <a:pPr marL="0" indent="0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– обеспечение психолого-педагогической поддержки семьи и повышение компетентности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родителей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(законных представителей) в вопросах развития и образования, охраны и укрепления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здоровья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детей с ОВЗ;</a:t>
            </a:r>
          </a:p>
          <a:p>
            <a:pPr marL="82550" indent="-82550"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004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2"/>
            <a:ext cx="7848872" cy="45259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Адаптированная основная образовательная программа для детей  с тяжёлыми</a:t>
            </a:r>
            <a:br>
              <a:rPr lang="ru-RU" sz="35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нарушениями речи  (общим недоразвитием речи) с 4 до 7 лет</a:t>
            </a:r>
            <a:br>
              <a:rPr lang="ru-RU" sz="35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состоит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 трех разделов: целевой, содержательный и организационный. </a:t>
            </a:r>
          </a:p>
          <a:p>
            <a:pPr marL="0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Целевой раздел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включает в себя: пояснительную записку, цели, задачи программы, принципы и подходы к ее формированию, характеристики, значимые для разработки программы,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характеристики особенностей развития детей дошкольного возраста с ОНР, а также планируемые результаты освоения программы (в виде целевых ориентиров). </a:t>
            </a:r>
          </a:p>
          <a:p>
            <a:pPr marL="0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Содержательный раздел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представляет общее содержание Программы, обеспечивающий полноценное развитие детей, в который входит: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описание образовательной деятельности в ДОУ в соответствии с направлениями развития ребенка, представленными в пяти образовательных областях;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описание вариативных форм, способов, методов и средств реализации с учетом возрастных особенностей;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описание образовательной деятельности по профессиональной коррекции детей с ОВЗ.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Так же в содержательном разделе представлены: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-особенности взаимодействия педагогического коллектива с семьями воспитанников. </a:t>
            </a:r>
          </a:p>
          <a:p>
            <a:pPr marL="0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Организационный раздел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содержит описание материально-технического обеспечения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обеспечение методическими материалами и средствами обучения и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распорядок и режим дня, особенности традиционных событий,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праздников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мероприятий, особенности организации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предметно-пространственной среды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этот раздел входит перечень необходимых материалов для организации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коррекционной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работы для получения образования детьми с ОНР. В данном направлении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используются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специальные методические пособия и дидактические материалы.</a:t>
            </a:r>
          </a:p>
        </p:txBody>
      </p:sp>
    </p:spTree>
    <p:extLst>
      <p:ext uri="{BB962C8B-B14F-4D97-AF65-F5344CB8AC3E}">
        <p14:creationId xmlns="" xmlns:p14="http://schemas.microsoft.com/office/powerpoint/2010/main" val="126260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4632" cy="6264696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ДОУ функционируют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 группа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компенсирующей направленности для детей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тяжелыми нарушениями речи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(5 – 8 лет), имеющих заключение ПМПК – тяжелое нарушение речи, общее недоразвитие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речи;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Коррекционная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работа с детьми осуществляется в течение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двух, трёх лет.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Характеристика детей с общим недоразвитием речи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Общее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недоразвитие речи у детей с нормальным слухом и первично сохранным интеллектом речевая аномалия, при которой страдает формирование всех компонентов речевой системы: звукопроизношения, навыков звукового анализа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слова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словаря, грамматического строя, связной речи.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Третий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уровень речевого развития характеризуется появлением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развернутой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обиходной речи без грубых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лексико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– грамматических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фонетических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отклонений. На этой форме наблюдается не точное знание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употребление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многих слов и недостаточно полная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сформированность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ряда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грамматических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форм и категории языка. В активном словаре преобладают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существительные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глаголы, недостаточно слов, обозначающих качества,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признаки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действия, состояния предметов, страдает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словообразование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затруднен подбор однокоренных слов. Для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грамматического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строя характерны ошибки в употреблении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предлогов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в, на, под, к, из-под, из-за, между 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д.т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., в согласовании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различных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частей речи, построении предложений. Звукопроизношение детей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не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соответствует возрастной норме: они не различают на слух и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произношении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близкие звуки, искажают слоговую структуру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звуконаполняемость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слов. Связное речевое высказывание детей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отличается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отсутствием четкости, последовательности изложения,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нем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отражается внешняя сторона явлений и не учитываются их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существенные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признаки, причинно-следственные отношения.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948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76064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500" b="1" u="sng" dirty="0">
                <a:latin typeface="Times New Roman" pitchFamily="18" charset="0"/>
                <a:cs typeface="Times New Roman" pitchFamily="18" charset="0"/>
              </a:rPr>
              <a:t>Планируемые результаты логопедической работы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Результатом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успешной коррекционно-логопедической работы по данной программе можно считать следующее: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ребенок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адекватно использует вербальные и невербальные средства общения: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умеет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правильно произносить все звуки родного (русского) языка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соответствии с языковой нормой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умеет во время речи осуществлять правильное речевое дыхание, ритм речи и интонацию;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ребенок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овладел универсальными предпосылками учебной деятельности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                 умениями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работать по правилу и по образцу, умеет дифференцировать на слух гласные и согласные, твердые и мягкие согласные звуки, звонкие и глухие согласные звуки; умеет выделять первый и последний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звук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в слове; положение заданного звука в слове; придумывает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                              слова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на заданный звук и правильно воспроизводит цепочки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из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3-4 звуков, слогов, слов; самостоятельно выполняет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звуковой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анализ и синтез слов разной слоговой структуры;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ребенок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владеет средствами общения и способами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взаимодействия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, усваивает новые слова, относящиеся к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                                     различным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частям речи, смысловые и эмоциональные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оттенки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значений слов, переносное значение слов и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                                    словосочетаний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Применяет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их в собственной речи.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                                     Подбирает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однокоренные и образовывает новые слова.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                              Согласовывает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слова в числе, роде, падеже. Исправляет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                            деформированное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высказывание. Самостоятельно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составляет                                         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рассказ по картинке, по серии картинок, пересказывает тексты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                                                   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используя развернутую фразу;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8946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15816" y="1268760"/>
            <a:ext cx="5614392" cy="4392487"/>
          </a:xfrm>
        </p:spPr>
        <p:txBody>
          <a:bodyPr>
            <a:noAutofit/>
          </a:bodyPr>
          <a:lstStyle/>
          <a:p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Направления логопедической работы: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формирование полноценных произносительных навыков; развитие фонематического восприятия, фонематических представлений, доступных возрасту форм звукового анализа и синтеза; развитие внимания к морфологическому составу слов и изменению слов и их сочетаний в предложении; обогащение словаря преимущественно привлечением внимания к способам словообразования, к эмоционально-оценочному значению слов; воспитания умений правильно составлять простое и сложное распространенное предложение; употреблять разные конструкции предложений в самостоятельной связной речи; развитие связной речи в процессе работы над пересказом, с постановкой определенной коррекционной задачи по автоматизации в речи уточненных в произношении фонем; формирование подготовки к обучению грамоте и овладению элементами грамоты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</p:spTree>
    <p:extLst>
      <p:ext uri="{BB962C8B-B14F-4D97-AF65-F5344CB8AC3E}">
        <p14:creationId xmlns="" xmlns:p14="http://schemas.microsoft.com/office/powerpoint/2010/main" val="157455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2"/>
            <a:ext cx="6408712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600" b="1" u="sng" dirty="0">
                <a:latin typeface="Times New Roman" pitchFamily="18" charset="0"/>
                <a:cs typeface="Times New Roman" pitchFamily="18" charset="0"/>
              </a:rPr>
              <a:t>Особенности организации обучения и воспитания детей старшего дошкольного возраста с общим недоразвитием речи. </a:t>
            </a:r>
            <a:endParaRPr lang="ru-RU" sz="26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Эффективность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коррекционно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- воспитательной работы определяется четкой организацией детей в период их пребывания в детском саду, правильным распределением нагрузки в течение дня, координацией и преемственностью в работе всех субъектов коррекционного процесса: логопеда, родителя, воспитателя и специалистов ДОУ. Определение приоритетных направлений и установление преемственных связей в коррекционной деятельности участников образовательного процесса с учетом структуры дефекта детей с ОНР. Логопедическое обследование проводится с 1 по 15 сентября, с 15 по 31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мая.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Логопедические фронтальные (подгрупповые) и индивидуальные занятия проводятся с 16 сентября.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4043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22265e6676078574f1029928274f2d7e3794e6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1196</Words>
  <Application>Microsoft Office PowerPoint</Application>
  <PresentationFormat>Экран (4:3)</PresentationFormat>
  <Paragraphs>97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 КРАТКАЯ ПРЕЗЕНТАЦИЯ ПРОГРАММЫ:  АДАПТИРОВАННОЙ ОСНОВНОЙ ОБРАЗОВАТЕЛЬНОЙ ПРОГРАММЫ                                                           ДЛЯ ДЕТЕЙ  С ТЯЖЁЛЫМИ НАРУШЕНИЯМИ РЕЧИ  (общим недоразвитием речи) с 5до 7 лет. МАДОУ ЦРР – д/с «Кубэлэк» г.Баймак МР Баймаский район Республики Башкортостан</vt:lpstr>
      <vt:lpstr>Адаптированная основная образовательная программа  разработана в соответствии с:  - Федеральным законом от  29 декабря 2012 года № 273-ФЗ «Об образовании в Российской  Федерации»; - Федеральным законом «Об основных гарантиях прав ребенка в Российской Федерации»; - Постановлением Главного государственного санитарного врача РФ от 15.05.2013 г. № 26 г. Москва  «Об утверждении СанПиН 2.4.1.3049-13 «Санитарно -эпидемиологические требования к устройству, содержанию и организации режима работы дошкольных образовательных организаций»; - Приказом Министерства образования и науки Российской Федерации от 30.08.2013 № 1014 г. Москва «Об утверждении Порядка организации и осуществления образовательной деятельности по основным образовательным программам- образовательным программам дошкольного образования»; - Приказом Министерства образования и науки Российской Федерации от 17.10.2013 г. №1155  «Федеральный государственный образовательный стандарт дошкольного образования»  (ФГОС дошкольного образования); - Письмом  Министерства образования и науки Российской Федерации от 28.02.2014 г.   №08-249 «Комментарии к ФГОС дошкольного образования»; - Конвенцией о правах ребенка от 13.12.1989 г; - Лицензией  на осуществление образовательной деятельности - Уставом муниципального автономного дошкольного образовательного учреждения ЦРР-д/с «Кубэлэк»  - Приказ муниципального автономного дошкольного образовательного учреждения ЦРР- д/с «Кубэлэк»  от 27.09.2017 №177 «Об утверждении адаптированной основной образовательной  программы  для детей дошкольного возраста с ТНР МАДОУ ЦРР – д/с «Кубэлэк» на 2017-2018 уч. год».  - Положением о группе компенсирующей  направленности в  муниципального автономного дошкольного образовательного учреждения ЦРР-д/с «Кубэлэк»,  утв. Пр. №177 от 29.09.2017  </vt:lpstr>
      <vt:lpstr>   Для составления адаптированной основной  образовательной программы использовались:    - Программа логопедической работы по преодолению общего недоразвития речи у детей. Т.Б. Филичева, Г.В. Чиркина;  - Программы дошкольных образовательных учреждений компенсирующего вида для детей с                                                нарушением речи «Коррекция нарушения речи» Т.Б. Филичевой, Г.В.                           Чиркиной, Т.В. Тумановой, С.А. Мироновой, А.В. Лагутиной;                                        - Практическое пособие «Устранение общего недоразвития речи у детей                   дошкольного возраста» Т.Б. Филичевой, Г.В. Чиркиной;                                      - Планирование коррекционно-развивающей работы в группе                                                                                           компенсирующей направленности для детей с тяжелым нарушением речи                                            (ОНР) и рабочая программа учителя-логопеда. Т.Б.Филичева</vt:lpstr>
      <vt:lpstr>Слайд 4</vt:lpstr>
      <vt:lpstr>Слайд 5</vt:lpstr>
      <vt:lpstr> В ДОУ функционируют 1 группа компенсирующей направленности для детей с тяжелыми нарушениями речи (5 – 8 лет), имеющих заключение ПМПК – тяжелое нарушение речи, общее недоразвитие речи;  Коррекционная работа с детьми осуществляется в течение двух, трёх лет. Характеристика детей с общим недоразвитием речи . Общее недоразвитие речи у детей с нормальным слухом и первично сохранным интеллектом речевая аномалия, при которой страдает формирование всех компонентов речевой системы: звукопроизношения, навыков звукового анализа                                                              слова, словаря, грамматического строя, связной речи.                                                                                            Третий уровень речевого развития характеризуется появлением                                                развернутой обиходной речи без грубых лексико – грамматических и                                             фонетических отклонений. На этой форме наблюдается не точное знание и                                          употребление многих слов и недостаточно полная сформированность ряда                                          грамматических форм и категории языка. В активном словаре преобладают                                            существительные и глаголы, недостаточно слов, обозначающих качества,                                                      признаки, действия, состояния предметов, страдает                                                            словообразование, затруднен подбор однокоренных слов. Для                                                           грамматического строя характерны ошибки в употреблении                                                      предлогов: в, на, под, к, из-под, из-за, между и д.т., в согласовании                                       различных частей речи, построении предложений. Звукопроизношение детей                                    не соответствует возрастной норме: они не различают на слух и в                                                         произношении близкие звуки, искажают слоговую структуру и                                                         звуконаполняемость слов. Связное речевое высказывание детей                                                         отличается отсутствием четкости, последовательности изложения, в                                                       нем отражается внешняя сторона явлений и не учитываются их                                                      существенные признаки, причинно-следственные отношения. </vt:lpstr>
      <vt:lpstr>Слайд 7</vt:lpstr>
      <vt:lpstr>Направления логопедической работы: формирование полноценных произносительных навыков; развитие фонематического восприятия, фонематических представлений, доступных возрасту форм звукового анализа и синтеза; развитие внимания к морфологическому составу слов и изменению слов и их сочетаний в предложении; обогащение словаря преимущественно привлечением внимания к способам словообразования, к эмоционально-оценочному значению слов; воспитания умений правильно составлять простое и сложное распространенное предложение; употреблять разные конструкции предложений в самостоятельной связной речи; развитие связной речи в процессе работы над пересказом, с постановкой определенной коррекционной задачи по автоматизации в речи уточненных в произношении фонем; формирование подготовки к обучению грамоте и овладению элементами грамоты 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Спасибо за внимание!</vt:lpstr>
    </vt:vector>
  </TitlesOfParts>
  <Company>WolfishLair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Белозёрова</dc:creator>
  <cp:lastModifiedBy>User</cp:lastModifiedBy>
  <cp:revision>35</cp:revision>
  <dcterms:created xsi:type="dcterms:W3CDTF">2013-01-20T10:29:01Z</dcterms:created>
  <dcterms:modified xsi:type="dcterms:W3CDTF">2018-04-10T07:18:47Z</dcterms:modified>
</cp:coreProperties>
</file>